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20" r:id="rId3"/>
    <p:sldMasterId id="2147483756" r:id="rId4"/>
    <p:sldMasterId id="2147483768" r:id="rId5"/>
    <p:sldMasterId id="2147483780" r:id="rId6"/>
  </p:sldMasterIdLst>
  <p:notesMasterIdLst>
    <p:notesMasterId r:id="rId47"/>
  </p:notesMasterIdLst>
  <p:handoutMasterIdLst>
    <p:handoutMasterId r:id="rId48"/>
  </p:handoutMasterIdLst>
  <p:sldIdLst>
    <p:sldId id="330" r:id="rId7"/>
    <p:sldId id="377" r:id="rId8"/>
    <p:sldId id="378" r:id="rId9"/>
    <p:sldId id="331" r:id="rId10"/>
    <p:sldId id="333" r:id="rId11"/>
    <p:sldId id="354" r:id="rId12"/>
    <p:sldId id="334" r:id="rId13"/>
    <p:sldId id="335" r:id="rId14"/>
    <p:sldId id="355" r:id="rId15"/>
    <p:sldId id="360" r:id="rId16"/>
    <p:sldId id="373" r:id="rId17"/>
    <p:sldId id="374" r:id="rId18"/>
    <p:sldId id="338" r:id="rId19"/>
    <p:sldId id="364" r:id="rId20"/>
    <p:sldId id="365" r:id="rId21"/>
    <p:sldId id="366" r:id="rId22"/>
    <p:sldId id="336" r:id="rId23"/>
    <p:sldId id="337" r:id="rId24"/>
    <p:sldId id="372" r:id="rId25"/>
    <p:sldId id="339" r:id="rId26"/>
    <p:sldId id="362" r:id="rId27"/>
    <p:sldId id="340" r:id="rId28"/>
    <p:sldId id="361" r:id="rId29"/>
    <p:sldId id="363" r:id="rId30"/>
    <p:sldId id="356" r:id="rId31"/>
    <p:sldId id="357" r:id="rId32"/>
    <p:sldId id="367" r:id="rId33"/>
    <p:sldId id="386" r:id="rId34"/>
    <p:sldId id="343" r:id="rId35"/>
    <p:sldId id="344" r:id="rId36"/>
    <p:sldId id="376" r:id="rId37"/>
    <p:sldId id="369" r:id="rId38"/>
    <p:sldId id="375" r:id="rId39"/>
    <p:sldId id="379" r:id="rId40"/>
    <p:sldId id="381" r:id="rId41"/>
    <p:sldId id="382" r:id="rId42"/>
    <p:sldId id="383" r:id="rId43"/>
    <p:sldId id="387" r:id="rId44"/>
    <p:sldId id="385" r:id="rId45"/>
    <p:sldId id="271" r:id="rId46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00FFFF"/>
    <a:srgbClr val="AB0909"/>
    <a:srgbClr val="FF0000"/>
    <a:srgbClr val="FF5050"/>
    <a:srgbClr val="669900"/>
    <a:srgbClr val="CC3300"/>
    <a:srgbClr val="BA0A0A"/>
    <a:srgbClr val="C20A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6" autoAdjust="0"/>
    <p:restoredTop sz="94660"/>
  </p:normalViewPr>
  <p:slideViewPr>
    <p:cSldViewPr snapToGrid="0">
      <p:cViewPr varScale="1">
        <p:scale>
          <a:sx n="85" d="100"/>
          <a:sy n="85" d="100"/>
        </p:scale>
        <p:origin x="72" y="293"/>
      </p:cViewPr>
      <p:guideLst>
        <p:guide orient="horz" pos="213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955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raen.1\Desktop\Newton%20Work\Dropbox\DairyRisk_wJNewton\FarmDocDaily\Agricultural%20Act%202014\IOFC%20Margin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30849049025334E-2"/>
          <c:y val="8.1295402590805171E-2"/>
          <c:w val="0.88601855689091502"/>
          <c:h val="0.75167135565539767"/>
        </c:manualLayout>
      </c:layout>
      <c:areaChart>
        <c:grouping val="standard"/>
        <c:varyColors val="0"/>
        <c:ser>
          <c:idx val="0"/>
          <c:order val="0"/>
          <c:spPr>
            <a:solidFill>
              <a:srgbClr val="5B9BD5">
                <a:lumMod val="60000"/>
                <a:lumOff val="40000"/>
              </a:srgbClr>
            </a:solidFill>
            <a:ln w="22225" cmpd="sng">
              <a:noFill/>
              <a:prstDash val="dash"/>
            </a:ln>
          </c:spPr>
          <c:cat>
            <c:numRef>
              <c:f>NASS!$Z$99:$Z$181</c:f>
              <c:numCache>
                <c:formatCode>General</c:formatCode>
                <c:ptCount val="83"/>
                <c:pt idx="0">
                  <c:v>2008</c:v>
                </c:pt>
                <c:pt idx="12">
                  <c:v>2009</c:v>
                </c:pt>
                <c:pt idx="24">
                  <c:v>2010</c:v>
                </c:pt>
                <c:pt idx="36">
                  <c:v>2011</c:v>
                </c:pt>
                <c:pt idx="48">
                  <c:v>2012</c:v>
                </c:pt>
                <c:pt idx="60">
                  <c:v>2013</c:v>
                </c:pt>
                <c:pt idx="72">
                  <c:v>2014</c:v>
                </c:pt>
              </c:numCache>
            </c:numRef>
          </c:cat>
          <c:val>
            <c:numRef>
              <c:f>NASS!$X$99:$X$181</c:f>
              <c:numCache>
                <c:formatCode>_(* #,##0.00_);_(* \(#,##0.00\);_(* "-"??_);_(@_)</c:formatCode>
                <c:ptCount val="83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8</c:v>
                </c:pt>
                <c:pt idx="7">
                  <c:v>8</c:v>
                </c:pt>
                <c:pt idx="8">
                  <c:v>8</c:v>
                </c:pt>
                <c:pt idx="9">
                  <c:v>8</c:v>
                </c:pt>
                <c:pt idx="10">
                  <c:v>8</c:v>
                </c:pt>
                <c:pt idx="11">
                  <c:v>8</c:v>
                </c:pt>
                <c:pt idx="12">
                  <c:v>8</c:v>
                </c:pt>
                <c:pt idx="13">
                  <c:v>8</c:v>
                </c:pt>
                <c:pt idx="14">
                  <c:v>8</c:v>
                </c:pt>
                <c:pt idx="15">
                  <c:v>8</c:v>
                </c:pt>
                <c:pt idx="16">
                  <c:v>8</c:v>
                </c:pt>
                <c:pt idx="17">
                  <c:v>8</c:v>
                </c:pt>
                <c:pt idx="18">
                  <c:v>8</c:v>
                </c:pt>
                <c:pt idx="19">
                  <c:v>8</c:v>
                </c:pt>
                <c:pt idx="20">
                  <c:v>8</c:v>
                </c:pt>
                <c:pt idx="21">
                  <c:v>8</c:v>
                </c:pt>
                <c:pt idx="22">
                  <c:v>8</c:v>
                </c:pt>
                <c:pt idx="23">
                  <c:v>8</c:v>
                </c:pt>
                <c:pt idx="24">
                  <c:v>8</c:v>
                </c:pt>
                <c:pt idx="25">
                  <c:v>8</c:v>
                </c:pt>
                <c:pt idx="26">
                  <c:v>8</c:v>
                </c:pt>
                <c:pt idx="27">
                  <c:v>8</c:v>
                </c:pt>
                <c:pt idx="28">
                  <c:v>8</c:v>
                </c:pt>
                <c:pt idx="29">
                  <c:v>8</c:v>
                </c:pt>
                <c:pt idx="30">
                  <c:v>8</c:v>
                </c:pt>
                <c:pt idx="31">
                  <c:v>8</c:v>
                </c:pt>
                <c:pt idx="32">
                  <c:v>8</c:v>
                </c:pt>
                <c:pt idx="33">
                  <c:v>8</c:v>
                </c:pt>
                <c:pt idx="34">
                  <c:v>8</c:v>
                </c:pt>
                <c:pt idx="35">
                  <c:v>8</c:v>
                </c:pt>
                <c:pt idx="36">
                  <c:v>8</c:v>
                </c:pt>
                <c:pt idx="37">
                  <c:v>8</c:v>
                </c:pt>
                <c:pt idx="38">
                  <c:v>8</c:v>
                </c:pt>
                <c:pt idx="39">
                  <c:v>8</c:v>
                </c:pt>
                <c:pt idx="40">
                  <c:v>8</c:v>
                </c:pt>
                <c:pt idx="41">
                  <c:v>8</c:v>
                </c:pt>
                <c:pt idx="42">
                  <c:v>8</c:v>
                </c:pt>
                <c:pt idx="43">
                  <c:v>8</c:v>
                </c:pt>
                <c:pt idx="44">
                  <c:v>8</c:v>
                </c:pt>
                <c:pt idx="45">
                  <c:v>8</c:v>
                </c:pt>
                <c:pt idx="46">
                  <c:v>8</c:v>
                </c:pt>
                <c:pt idx="47">
                  <c:v>8</c:v>
                </c:pt>
                <c:pt idx="48">
                  <c:v>8</c:v>
                </c:pt>
                <c:pt idx="49">
                  <c:v>8</c:v>
                </c:pt>
                <c:pt idx="50">
                  <c:v>8</c:v>
                </c:pt>
                <c:pt idx="51">
                  <c:v>8</c:v>
                </c:pt>
                <c:pt idx="52">
                  <c:v>8</c:v>
                </c:pt>
                <c:pt idx="53">
                  <c:v>8</c:v>
                </c:pt>
                <c:pt idx="54">
                  <c:v>8</c:v>
                </c:pt>
                <c:pt idx="55">
                  <c:v>8</c:v>
                </c:pt>
                <c:pt idx="56">
                  <c:v>8</c:v>
                </c:pt>
                <c:pt idx="57">
                  <c:v>8</c:v>
                </c:pt>
                <c:pt idx="58">
                  <c:v>8</c:v>
                </c:pt>
                <c:pt idx="59">
                  <c:v>8</c:v>
                </c:pt>
                <c:pt idx="60">
                  <c:v>8</c:v>
                </c:pt>
                <c:pt idx="61">
                  <c:v>8</c:v>
                </c:pt>
                <c:pt idx="62">
                  <c:v>8</c:v>
                </c:pt>
                <c:pt idx="63">
                  <c:v>8</c:v>
                </c:pt>
                <c:pt idx="64">
                  <c:v>8</c:v>
                </c:pt>
                <c:pt idx="65">
                  <c:v>8</c:v>
                </c:pt>
                <c:pt idx="66">
                  <c:v>8</c:v>
                </c:pt>
                <c:pt idx="67">
                  <c:v>8</c:v>
                </c:pt>
                <c:pt idx="68">
                  <c:v>8</c:v>
                </c:pt>
                <c:pt idx="69">
                  <c:v>8</c:v>
                </c:pt>
                <c:pt idx="70">
                  <c:v>8</c:v>
                </c:pt>
                <c:pt idx="71">
                  <c:v>8</c:v>
                </c:pt>
                <c:pt idx="72">
                  <c:v>8</c:v>
                </c:pt>
                <c:pt idx="73">
                  <c:v>8</c:v>
                </c:pt>
                <c:pt idx="74">
                  <c:v>8</c:v>
                </c:pt>
                <c:pt idx="75">
                  <c:v>8</c:v>
                </c:pt>
                <c:pt idx="76">
                  <c:v>8</c:v>
                </c:pt>
                <c:pt idx="77">
                  <c:v>8</c:v>
                </c:pt>
                <c:pt idx="78">
                  <c:v>8</c:v>
                </c:pt>
                <c:pt idx="79">
                  <c:v>8</c:v>
                </c:pt>
                <c:pt idx="80">
                  <c:v>8</c:v>
                </c:pt>
                <c:pt idx="81">
                  <c:v>8</c:v>
                </c:pt>
                <c:pt idx="82">
                  <c:v>8</c:v>
                </c:pt>
              </c:numCache>
            </c:numRef>
          </c:val>
        </c:ser>
        <c:ser>
          <c:idx val="2"/>
          <c:order val="1"/>
          <c:spPr>
            <a:solidFill>
              <a:schemeClr val="bg1"/>
            </a:solidFill>
            <a:ln w="47625">
              <a:solidFill>
                <a:srgbClr val="C00000"/>
              </a:solidFill>
              <a:prstDash val="sysDash"/>
            </a:ln>
          </c:spPr>
          <c:cat>
            <c:numRef>
              <c:f>NASS!$Z$99:$Z$181</c:f>
              <c:numCache>
                <c:formatCode>General</c:formatCode>
                <c:ptCount val="83"/>
                <c:pt idx="0">
                  <c:v>2008</c:v>
                </c:pt>
                <c:pt idx="12">
                  <c:v>2009</c:v>
                </c:pt>
                <c:pt idx="24">
                  <c:v>2010</c:v>
                </c:pt>
                <c:pt idx="36">
                  <c:v>2011</c:v>
                </c:pt>
                <c:pt idx="48">
                  <c:v>2012</c:v>
                </c:pt>
                <c:pt idx="60">
                  <c:v>2013</c:v>
                </c:pt>
                <c:pt idx="72">
                  <c:v>2014</c:v>
                </c:pt>
              </c:numCache>
            </c:numRef>
          </c:cat>
          <c:val>
            <c:numRef>
              <c:f>NASS!$Q$99:$Q$181</c:f>
              <c:numCache>
                <c:formatCode>General</c:formatCode>
                <c:ptCount val="83"/>
                <c:pt idx="71">
                  <c:v>11.04</c:v>
                </c:pt>
                <c:pt idx="72">
                  <c:v>11.67</c:v>
                </c:pt>
                <c:pt idx="73">
                  <c:v>11.56</c:v>
                </c:pt>
                <c:pt idx="74">
                  <c:v>11.44</c:v>
                </c:pt>
                <c:pt idx="75">
                  <c:v>11.16</c:v>
                </c:pt>
                <c:pt idx="76">
                  <c:v>10.86</c:v>
                </c:pt>
                <c:pt idx="77">
                  <c:v>10.67</c:v>
                </c:pt>
                <c:pt idx="78">
                  <c:v>10.38</c:v>
                </c:pt>
                <c:pt idx="79">
                  <c:v>10.28</c:v>
                </c:pt>
                <c:pt idx="80">
                  <c:v>10.35</c:v>
                </c:pt>
                <c:pt idx="81">
                  <c:v>10.42</c:v>
                </c:pt>
                <c:pt idx="82">
                  <c:v>10.34</c:v>
                </c:pt>
              </c:numCache>
            </c:numRef>
          </c:val>
        </c:ser>
        <c:ser>
          <c:idx val="1"/>
          <c:order val="2"/>
          <c:spPr>
            <a:solidFill>
              <a:schemeClr val="bg1"/>
            </a:solidFill>
            <a:ln w="47625">
              <a:solidFill>
                <a:sysClr val="windowText" lastClr="000000"/>
              </a:solidFill>
            </a:ln>
          </c:spPr>
          <c:cat>
            <c:numRef>
              <c:f>NASS!$Z$99:$Z$181</c:f>
              <c:numCache>
                <c:formatCode>General</c:formatCode>
                <c:ptCount val="83"/>
                <c:pt idx="0">
                  <c:v>2008</c:v>
                </c:pt>
                <c:pt idx="12">
                  <c:v>2009</c:v>
                </c:pt>
                <c:pt idx="24">
                  <c:v>2010</c:v>
                </c:pt>
                <c:pt idx="36">
                  <c:v>2011</c:v>
                </c:pt>
                <c:pt idx="48">
                  <c:v>2012</c:v>
                </c:pt>
                <c:pt idx="60">
                  <c:v>2013</c:v>
                </c:pt>
                <c:pt idx="72">
                  <c:v>2014</c:v>
                </c:pt>
              </c:numCache>
            </c:numRef>
          </c:cat>
          <c:val>
            <c:numRef>
              <c:f>NASS!$T$99:$T$170</c:f>
              <c:numCache>
                <c:formatCode>_(* #,##0.00_);_(* \(#,##0.00\);_(* "-"??_);_(@_)</c:formatCode>
                <c:ptCount val="72"/>
                <c:pt idx="0">
                  <c:v>11.95661275</c:v>
                </c:pt>
                <c:pt idx="1">
                  <c:v>9.8074347500000023</c:v>
                </c:pt>
                <c:pt idx="2">
                  <c:v>8.6617372500000016</c:v>
                </c:pt>
                <c:pt idx="3">
                  <c:v>7.8991577500000005</c:v>
                </c:pt>
                <c:pt idx="4">
                  <c:v>7.9184747499999979</c:v>
                </c:pt>
                <c:pt idx="5">
                  <c:v>8.1928640000000001</c:v>
                </c:pt>
                <c:pt idx="6">
                  <c:v>8.3235537499999985</c:v>
                </c:pt>
                <c:pt idx="7">
                  <c:v>7.679286249999997</c:v>
                </c:pt>
                <c:pt idx="8">
                  <c:v>7.8110357499999985</c:v>
                </c:pt>
                <c:pt idx="9">
                  <c:v>8.7396129999999985</c:v>
                </c:pt>
                <c:pt idx="10">
                  <c:v>8.3316392500000021</c:v>
                </c:pt>
                <c:pt idx="11">
                  <c:v>7.1064192500000001</c:v>
                </c:pt>
                <c:pt idx="12">
                  <c:v>4.3259812499999999</c:v>
                </c:pt>
                <c:pt idx="13">
                  <c:v>3.3031269999999999</c:v>
                </c:pt>
                <c:pt idx="14">
                  <c:v>3.6342750000000024</c:v>
                </c:pt>
                <c:pt idx="15">
                  <c:v>3.5642355000000006</c:v>
                </c:pt>
                <c:pt idx="16">
                  <c:v>2.6546277500000013</c:v>
                </c:pt>
                <c:pt idx="17">
                  <c:v>2.1472615000000008</c:v>
                </c:pt>
                <c:pt idx="18">
                  <c:v>3.0510837500000001</c:v>
                </c:pt>
                <c:pt idx="19">
                  <c:v>3.928104750000001</c:v>
                </c:pt>
                <c:pt idx="20">
                  <c:v>5.1157887500000001</c:v>
                </c:pt>
                <c:pt idx="21">
                  <c:v>6.4400704999999991</c:v>
                </c:pt>
                <c:pt idx="22">
                  <c:v>7.465193750000001</c:v>
                </c:pt>
                <c:pt idx="23">
                  <c:v>8.6872992500000006</c:v>
                </c:pt>
                <c:pt idx="24">
                  <c:v>8.3158982500000018</c:v>
                </c:pt>
                <c:pt idx="25">
                  <c:v>8.3967667500000012</c:v>
                </c:pt>
                <c:pt idx="26">
                  <c:v>7.4304265000000012</c:v>
                </c:pt>
                <c:pt idx="27">
                  <c:v>7.2532952499999999</c:v>
                </c:pt>
                <c:pt idx="28">
                  <c:v>7.5932584999999992</c:v>
                </c:pt>
                <c:pt idx="29">
                  <c:v>7.9639690000000005</c:v>
                </c:pt>
                <c:pt idx="30">
                  <c:v>8.2601987500000007</c:v>
                </c:pt>
                <c:pt idx="31">
                  <c:v>8.7566439999999997</c:v>
                </c:pt>
                <c:pt idx="32">
                  <c:v>9.3853484999999992</c:v>
                </c:pt>
                <c:pt idx="33">
                  <c:v>9.8827552499999989</c:v>
                </c:pt>
                <c:pt idx="34">
                  <c:v>8.9037769999999981</c:v>
                </c:pt>
                <c:pt idx="35">
                  <c:v>7.284681749999999</c:v>
                </c:pt>
                <c:pt idx="36">
                  <c:v>7.0338989999999999</c:v>
                </c:pt>
                <c:pt idx="37">
                  <c:v>8.6738715000000024</c:v>
                </c:pt>
                <c:pt idx="38">
                  <c:v>10.065305499999997</c:v>
                </c:pt>
                <c:pt idx="39">
                  <c:v>8.1956122500000017</c:v>
                </c:pt>
                <c:pt idx="40">
                  <c:v>7.777255000000002</c:v>
                </c:pt>
                <c:pt idx="41">
                  <c:v>9.3357417500000004</c:v>
                </c:pt>
                <c:pt idx="42">
                  <c:v>9.9836819999999982</c:v>
                </c:pt>
                <c:pt idx="43">
                  <c:v>9.4492297500000006</c:v>
                </c:pt>
                <c:pt idx="44">
                  <c:v>9.1091120000000014</c:v>
                </c:pt>
                <c:pt idx="45">
                  <c:v>8.777554499999999</c:v>
                </c:pt>
                <c:pt idx="46">
                  <c:v>9.2880284999999994</c:v>
                </c:pt>
                <c:pt idx="47">
                  <c:v>8.7169645000000013</c:v>
                </c:pt>
                <c:pt idx="48">
                  <c:v>7.5744264999999995</c:v>
                </c:pt>
                <c:pt idx="49">
                  <c:v>5.8219964999999991</c:v>
                </c:pt>
                <c:pt idx="50">
                  <c:v>4.9442874999999997</c:v>
                </c:pt>
                <c:pt idx="51">
                  <c:v>4.2645165000000009</c:v>
                </c:pt>
                <c:pt idx="52">
                  <c:v>3.4121765000000011</c:v>
                </c:pt>
                <c:pt idx="53">
                  <c:v>3.5065274999999989</c:v>
                </c:pt>
                <c:pt idx="54">
                  <c:v>2.7363309999999981</c:v>
                </c:pt>
                <c:pt idx="55">
                  <c:v>2.9829645000000014</c:v>
                </c:pt>
                <c:pt idx="56">
                  <c:v>5.5090385000000008</c:v>
                </c:pt>
                <c:pt idx="57">
                  <c:v>7.7425630000000005</c:v>
                </c:pt>
                <c:pt idx="58">
                  <c:v>8.1009899999999995</c:v>
                </c:pt>
                <c:pt idx="59">
                  <c:v>7.1803740000000005</c:v>
                </c:pt>
                <c:pt idx="60">
                  <c:v>6.2896955000000005</c:v>
                </c:pt>
                <c:pt idx="61">
                  <c:v>5.7220370000000003</c:v>
                </c:pt>
                <c:pt idx="62">
                  <c:v>5.224978250000003</c:v>
                </c:pt>
                <c:pt idx="63">
                  <c:v>5.9748695000000005</c:v>
                </c:pt>
                <c:pt idx="64">
                  <c:v>5.7718419999999995</c:v>
                </c:pt>
                <c:pt idx="65">
                  <c:v>5.3840785000000011</c:v>
                </c:pt>
                <c:pt idx="66">
                  <c:v>4.8496515000000002</c:v>
                </c:pt>
                <c:pt idx="67">
                  <c:v>6.6808602500000003</c:v>
                </c:pt>
                <c:pt idx="68">
                  <c:v>7.9712135000000011</c:v>
                </c:pt>
                <c:pt idx="69">
                  <c:v>9.8496115</c:v>
                </c:pt>
                <c:pt idx="70">
                  <c:v>11.041914500000003</c:v>
                </c:pt>
                <c:pt idx="71">
                  <c:v>11.0444735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371952"/>
        <c:axId val="188372344"/>
      </c:areaChart>
      <c:catAx>
        <c:axId val="188371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2700000" vert="horz" anchor="ctr" anchorCtr="1"/>
          <a:lstStyle/>
          <a:p>
            <a:pPr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88372344"/>
        <c:crosses val="autoZero"/>
        <c:auto val="1"/>
        <c:lblAlgn val="ctr"/>
        <c:lblOffset val="100"/>
        <c:noMultiLvlLbl val="0"/>
      </c:catAx>
      <c:valAx>
        <c:axId val="188372344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$/cwt</a:t>
                </a:r>
              </a:p>
            </c:rich>
          </c:tx>
          <c:layout>
            <c:manualLayout>
              <c:xMode val="edge"/>
              <c:yMode val="edge"/>
              <c:x val="1.1403212182001785E-2"/>
              <c:y val="0"/>
            </c:manualLayout>
          </c:layout>
          <c:overlay val="0"/>
        </c:title>
        <c:numFmt formatCode="_(* #,##0.00_);_(* \(#,##0.00\);_(* &quot;-&quot;??_);_(@_)" sourceLinked="1"/>
        <c:majorTickMark val="in"/>
        <c:minorTickMark val="none"/>
        <c:tickLblPos val="nextTo"/>
        <c:spPr>
          <a:ln>
            <a:noFill/>
          </a:ln>
        </c:spPr>
        <c:txPr>
          <a:bodyPr anchor="ctr" anchorCtr="0"/>
          <a:lstStyle/>
          <a:p>
            <a:pPr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88371952"/>
        <c:crosses val="autoZero"/>
        <c:crossBetween val="midCat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solidFill>
            <a:schemeClr val="tx1">
              <a:lumMod val="50000"/>
              <a:lumOff val="50000"/>
            </a:schemeClr>
          </a:solidFill>
          <a:latin typeface="Calibri Light" panose="020F030202020403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57687122488867"/>
          <c:y val="4.014601339570633E-2"/>
          <c:w val="0.87840465250962629"/>
          <c:h val="0.70206658911016218"/>
        </c:manualLayout>
      </c:layout>
      <c:barChart>
        <c:barDir val="col"/>
        <c:grouping val="clustered"/>
        <c:varyColors val="0"/>
        <c:ser>
          <c:idx val="1"/>
          <c:order val="0"/>
          <c:tx>
            <c:v>MPP: $4.00/cwt Coverage Level</c:v>
          </c:tx>
          <c:spPr>
            <a:solidFill>
              <a:sysClr val="windowText" lastClr="000000"/>
            </a:solidFill>
            <a:ln>
              <a:solidFill>
                <a:sysClr val="windowText" lastClr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'IOFC Margin'!$K$184:$K$195</c:f>
              <c:numCache>
                <c:formatCode>0_);[Red]\(0\)</c:formatCode>
                <c:ptCount val="1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</c:numCache>
            </c:numRef>
          </c:cat>
          <c:val>
            <c:numRef>
              <c:f>'IOFC Margin'!$M$184:$M$195</c:f>
              <c:numCache>
                <c:formatCode>"$"#,##0.00_);[Red]\("$"#,##0.00\)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 formatCode="0.00">
                  <c:v>0</c:v>
                </c:pt>
                <c:pt idx="4" formatCode="0.00">
                  <c:v>0</c:v>
                </c:pt>
                <c:pt idx="5" formatCode="0.00">
                  <c:v>0</c:v>
                </c:pt>
                <c:pt idx="6" formatCode="0.00">
                  <c:v>0</c:v>
                </c:pt>
                <c:pt idx="7" formatCode="0.00">
                  <c:v>0.42333333333333334</c:v>
                </c:pt>
                <c:pt idx="8" formatCode="0.00">
                  <c:v>0</c:v>
                </c:pt>
                <c:pt idx="9" formatCode="0.00">
                  <c:v>0</c:v>
                </c:pt>
                <c:pt idx="10" formatCode="0.00">
                  <c:v>0.28166666666666668</c:v>
                </c:pt>
                <c:pt idx="11" formatCode="0.00">
                  <c:v>0</c:v>
                </c:pt>
              </c:numCache>
            </c:numRef>
          </c:val>
        </c:ser>
        <c:ser>
          <c:idx val="2"/>
          <c:order val="1"/>
          <c:tx>
            <c:v>MPP: $6.50/cwt Coverage Level </c:v>
          </c:tx>
          <c:spPr>
            <a:solidFill>
              <a:srgbClr val="FF0000"/>
            </a:solidFill>
            <a:ln>
              <a:solidFill>
                <a:sysClr val="windowText" lastClr="000000"/>
              </a:solidFill>
            </a:ln>
            <a:effectLst>
              <a:outerShdw blurRad="50800" dist="50800" dir="2700000" algn="tl" rotWithShape="0">
                <a:prstClr val="black">
                  <a:alpha val="60000"/>
                </a:prstClr>
              </a:outerShdw>
            </a:effectLst>
          </c:spPr>
          <c:invertIfNegative val="0"/>
          <c:cat>
            <c:numRef>
              <c:f>'IOFC Margin'!$K$184:$K$195</c:f>
              <c:numCache>
                <c:formatCode>0_);[Red]\(0\)</c:formatCode>
                <c:ptCount val="1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</c:numCache>
            </c:numRef>
          </c:cat>
          <c:val>
            <c:numRef>
              <c:f>'IOFC Margin'!$N$184:$N$195</c:f>
              <c:numCache>
                <c:formatCode>"$"#,##0.00_);[Red]\("$"#,##0.00\)</c:formatCode>
                <c:ptCount val="12"/>
                <c:pt idx="0">
                  <c:v>7.8333333333333297E-2</c:v>
                </c:pt>
                <c:pt idx="1">
                  <c:v>0.25499999999999989</c:v>
                </c:pt>
                <c:pt idx="2">
                  <c:v>0</c:v>
                </c:pt>
                <c:pt idx="3" formatCode="0.00">
                  <c:v>0</c:v>
                </c:pt>
                <c:pt idx="4" formatCode="0.00">
                  <c:v>0</c:v>
                </c:pt>
                <c:pt idx="5" formatCode="0.00">
                  <c:v>0</c:v>
                </c:pt>
                <c:pt idx="6" formatCode="0.00">
                  <c:v>0</c:v>
                </c:pt>
                <c:pt idx="7" formatCode="0.00">
                  <c:v>2.1933333333333334</c:v>
                </c:pt>
                <c:pt idx="8" formatCode="0.00">
                  <c:v>0</c:v>
                </c:pt>
                <c:pt idx="9" formatCode="0.00">
                  <c:v>0</c:v>
                </c:pt>
                <c:pt idx="10" formatCode="0.00">
                  <c:v>1.4333333333333336</c:v>
                </c:pt>
                <c:pt idx="11" formatCode="0.00">
                  <c:v>0.48166666666666674</c:v>
                </c:pt>
              </c:numCache>
            </c:numRef>
          </c:val>
        </c:ser>
        <c:ser>
          <c:idx val="0"/>
          <c:order val="2"/>
          <c:tx>
            <c:strRef>
              <c:f>'IOFC Margin'!$L$183</c:f>
              <c:strCache>
                <c:ptCount val="1"/>
                <c:pt idx="0">
                  <c:v>MILC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ysClr val="windowText" lastClr="000000"/>
              </a:solidFill>
            </a:ln>
            <a:effectLst>
              <a:outerShdw blurRad="50800" dist="50800" dir="2700000" algn="tl" rotWithShape="0">
                <a:prstClr val="black">
                  <a:alpha val="60000"/>
                </a:prstClr>
              </a:outerShdw>
            </a:effectLst>
          </c:spPr>
          <c:invertIfNegative val="0"/>
          <c:cat>
            <c:numRef>
              <c:f>'IOFC Margin'!$K$184:$K$195</c:f>
              <c:numCache>
                <c:formatCode>0_);[Red]\(0\)</c:formatCode>
                <c:ptCount val="1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</c:numCache>
            </c:numRef>
          </c:cat>
          <c:val>
            <c:numRef>
              <c:f>'IOFC Margin'!$L$184:$L$195</c:f>
              <c:numCache>
                <c:formatCode>"$"#,##0.00_);[Red]\("$"#,##0.00\)</c:formatCode>
                <c:ptCount val="12"/>
                <c:pt idx="0">
                  <c:v>1.2060000000000002</c:v>
                </c:pt>
                <c:pt idx="1">
                  <c:v>1.0908749999999998</c:v>
                </c:pt>
                <c:pt idx="2">
                  <c:v>0.21524999999999997</c:v>
                </c:pt>
                <c:pt idx="3" formatCode="0.00">
                  <c:v>6.025E-3</c:v>
                </c:pt>
                <c:pt idx="4" formatCode="0.00">
                  <c:v>0.61426666666666674</c:v>
                </c:pt>
                <c:pt idx="5" formatCode="0.00">
                  <c:v>1.1333333333333334E-2</c:v>
                </c:pt>
                <c:pt idx="6" formatCode="0.00">
                  <c:v>0</c:v>
                </c:pt>
                <c:pt idx="7" formatCode="0.00">
                  <c:v>1.151473576530613</c:v>
                </c:pt>
                <c:pt idx="8" formatCode="0.00">
                  <c:v>1.7625000000000092E-2</c:v>
                </c:pt>
                <c:pt idx="9" formatCode="0.00">
                  <c:v>0</c:v>
                </c:pt>
                <c:pt idx="10" formatCode="0.00">
                  <c:v>0.72912065051020436</c:v>
                </c:pt>
                <c:pt idx="11" formatCode="0.00">
                  <c:v>0.25942961258503411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overlap val="30"/>
        <c:axId val="479408728"/>
        <c:axId val="479409904"/>
      </c:barChart>
      <c:catAx>
        <c:axId val="479408728"/>
        <c:scaling>
          <c:orientation val="minMax"/>
        </c:scaling>
        <c:delete val="0"/>
        <c:axPos val="b"/>
        <c:numFmt formatCode="0_);[Red]\(0\)" sourceLinked="1"/>
        <c:majorTickMark val="in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79409904"/>
        <c:crosses val="autoZero"/>
        <c:auto val="1"/>
        <c:lblAlgn val="ctr"/>
        <c:lblOffset val="100"/>
        <c:noMultiLvlLbl val="0"/>
      </c:catAx>
      <c:valAx>
        <c:axId val="479409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Text" lastClr="000000"/>
              </a:solidFill>
              <a:round/>
            </a:ln>
            <a:effectLst/>
          </c:spPr>
        </c:majorGridlines>
        <c:numFmt formatCode="&quot;$&quot;#,##0.00_);[Red]\(&quot;$&quot;#,##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79408728"/>
        <c:crosses val="autoZero"/>
        <c:crossBetween val="between"/>
      </c:valAx>
      <c:spPr>
        <a:solidFill>
          <a:srgbClr val="1F497D">
            <a:lumMod val="20000"/>
            <a:lumOff val="80000"/>
          </a:srgbClr>
        </a:solidFill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15383665375521935"/>
          <c:y val="6.9480303312369526E-2"/>
          <c:w val="0.44150606136692111"/>
          <c:h val="0.26948893772294125"/>
        </c:manualLayout>
      </c:layout>
      <c:overlay val="0"/>
      <c:spPr>
        <a:solidFill>
          <a:srgbClr val="F79646">
            <a:lumMod val="40000"/>
            <a:lumOff val="60000"/>
          </a:srgbClr>
        </a:solidFill>
        <a:ln>
          <a:noFill/>
        </a:ln>
        <a:effectLst>
          <a:outerShdw blurRad="304800" dist="63500" dir="2700000" algn="tl" rotWithShape="0">
            <a:prstClr val="black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00"/>
    </a:solidFill>
    <a:ln w="9525" cap="flat" cmpd="sng" algn="ctr">
      <a:solidFill>
        <a:sysClr val="windowText" lastClr="000000"/>
      </a:solidFill>
      <a:round/>
    </a:ln>
    <a:effectLst>
      <a:outerShdw blurRad="304800" dist="63500" dir="2700000" algn="tl" rotWithShape="0">
        <a:prstClr val="black"/>
      </a:outerShdw>
    </a:effectLst>
  </c:spPr>
  <c:txPr>
    <a:bodyPr/>
    <a:lstStyle/>
    <a:p>
      <a:pPr>
        <a:defRPr sz="2000">
          <a:solidFill>
            <a:sysClr val="windowText" lastClr="000000"/>
          </a:solidFill>
          <a:latin typeface="+mj-lt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3C59A43-130D-4498-A103-DDA9DC1CCA4B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295F573-D5F8-4B47-9951-11D8FB8FA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67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D268F-0A76-4A40-830F-E4A7FB056934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1D80B-AD51-4FEE-A19C-28E90F30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11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1D80B-AD51-4FEE-A19C-28E90F3022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00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1D80B-AD51-4FEE-A19C-28E90F30225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56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B48B3-3762-0441-84DA-D6976FEAD2F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25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>
            <a:no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28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517525" indent="-2889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806450" indent="-28892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143000" indent="-2889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431925" indent="-2889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03405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A4DBA83C-5B91-4C05-AF41-3C9686BE27BA}" type="datetime4">
              <a:rPr lang="en-US" smtClean="0"/>
              <a:pPr/>
              <a:t>October 21,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49585" y="6498897"/>
            <a:ext cx="3961725" cy="209839"/>
          </a:xfrm>
        </p:spPr>
        <p:txBody>
          <a:bodyPr/>
          <a:lstStyle>
            <a:lvl1pPr>
              <a:defRPr sz="1400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The National Program on Dairy Markets and Policy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8572" y="6486158"/>
            <a:ext cx="716455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703056D5-ACE5-4B4C-9651-13F66B6DEC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igLogo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7449" cy="11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72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3CDFA-8E54-45AF-A5E6-294F42C4A711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82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903D-393B-475E-837F-C869B321DD3A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50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7A58-0EE0-4891-97CF-D10F323B9DF5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9158-F8D4-4E2F-87A6-8E8A53C0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53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7A58-0EE0-4891-97CF-D10F323B9DF5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9158-F8D4-4E2F-87A6-8E8A53C0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51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7A58-0EE0-4891-97CF-D10F323B9DF5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9158-F8D4-4E2F-87A6-8E8A53C0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55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7A58-0EE0-4891-97CF-D10F323B9DF5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9158-F8D4-4E2F-87A6-8E8A53C0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41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7A58-0EE0-4891-97CF-D10F323B9DF5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9158-F8D4-4E2F-87A6-8E8A53C0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49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7A58-0EE0-4891-97CF-D10F323B9DF5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9158-F8D4-4E2F-87A6-8E8A53C0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17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7A58-0EE0-4891-97CF-D10F323B9DF5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9158-F8D4-4E2F-87A6-8E8A53C0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65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7A58-0EE0-4891-97CF-D10F323B9DF5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9158-F8D4-4E2F-87A6-8E8A53C0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57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1148" y="2130425"/>
            <a:ext cx="630705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1148" y="3886200"/>
            <a:ext cx="630705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E95C-DCCD-4F80-B1F9-43B7B47A5010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8966" y="6498897"/>
            <a:ext cx="3859948" cy="222578"/>
          </a:xfrm>
        </p:spPr>
        <p:txBody>
          <a:bodyPr/>
          <a:lstStyle>
            <a:lvl1pPr>
              <a:defRPr sz="1400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The National Program on Dairy Markets and Policy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Picture 6" descr="BigLogo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75781" y="2771055"/>
            <a:ext cx="6400800" cy="177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80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7A58-0EE0-4891-97CF-D10F323B9DF5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9158-F8D4-4E2F-87A6-8E8A53C0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91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7A58-0EE0-4891-97CF-D10F323B9DF5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9158-F8D4-4E2F-87A6-8E8A53C0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85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7A58-0EE0-4891-97CF-D10F323B9DF5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9158-F8D4-4E2F-87A6-8E8A53C0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863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1148" y="2130425"/>
            <a:ext cx="630705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1148" y="3886200"/>
            <a:ext cx="630705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F26E1-96B1-40E8-8D24-810A9CC8EC11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Picture 6" descr="BigLogo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75781" y="2771055"/>
            <a:ext cx="6400800" cy="177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28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  <a:lvl2pPr>
              <a:defRPr>
                <a:solidFill>
                  <a:srgbClr val="0000FF"/>
                </a:solidFill>
              </a:defRPr>
            </a:lvl2pPr>
            <a:lvl3pPr>
              <a:defRPr>
                <a:solidFill>
                  <a:srgbClr val="0000FF"/>
                </a:solidFill>
              </a:defRPr>
            </a:lvl3pPr>
            <a:lvl4pPr>
              <a:defRPr>
                <a:solidFill>
                  <a:srgbClr val="0000FF"/>
                </a:solidFill>
              </a:defRPr>
            </a:lvl4pPr>
            <a:lvl5pPr>
              <a:defRPr>
                <a:solidFill>
                  <a:srgbClr val="0000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6E4B-B938-4013-8221-476DAF256046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Picture 6" descr="BigLogo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7449" cy="11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64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BC57-8A62-435B-A351-CC6A8EBE1785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441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F38B-F9B9-4B5B-9DAA-AE6826F0A276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Picture 7" descr="BigLogo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7449" cy="11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827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F485A-CEBE-442C-AC74-43929C0105C9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0" name="Picture 9" descr="BigLogo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7449" cy="11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50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2D1AA-DE14-4FD8-A032-771977A74A16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Picture 5" descr="BigLogo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7449" cy="11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41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241F-2780-4CFF-AB69-E19918BCFBA9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559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990DB-B0BD-486F-940D-260C1560BB41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359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BAD7-61E2-4801-AD1C-A79753F100C9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53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BB07-B781-47D6-B7FE-8407F9258CE8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18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1274C-77C0-4BC3-8476-071B9C41D5B4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05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04DE6-1DAC-4353-9980-FA9F89ECB24B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89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1148" y="2130425"/>
            <a:ext cx="630705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1148" y="3886200"/>
            <a:ext cx="630705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E95C-DCCD-4F80-B1F9-43B7B47A5010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8966" y="6498897"/>
            <a:ext cx="3859948" cy="222578"/>
          </a:xfrm>
        </p:spPr>
        <p:txBody>
          <a:bodyPr/>
          <a:lstStyle>
            <a:lvl1pPr>
              <a:defRPr sz="1400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The National Program on Dairy Markets and Policy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Picture 6" descr="BigLogo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75781" y="2771055"/>
            <a:ext cx="6400800" cy="177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3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  <a:effectLst>
            <a:outerShdw blurRad="50800" dist="50800" dir="2700000" algn="tl" rotWithShape="0">
              <a:prstClr val="black">
                <a:alpha val="70000"/>
              </a:prstClr>
            </a:outerShdw>
          </a:effectLst>
        </p:spPr>
        <p:txBody>
          <a:bodyPr>
            <a:no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28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517525" indent="-2889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806450" indent="-28892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143000" indent="-28892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431925" indent="-2889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67853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A4DBA83C-5B91-4C05-AF41-3C9686BE27BA}" type="datetime4">
              <a:rPr lang="en-US" smtClean="0">
                <a:solidFill>
                  <a:prstClr val="black"/>
                </a:solidFill>
              </a:rPr>
              <a:pPr/>
              <a:t>October 21, 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49585" y="6498897"/>
            <a:ext cx="3961725" cy="209839"/>
          </a:xfrm>
        </p:spPr>
        <p:txBody>
          <a:bodyPr/>
          <a:lstStyle>
            <a:lvl1pPr>
              <a:defRPr sz="1400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The National Program on Dairy Markets and Policy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8572" y="6486158"/>
            <a:ext cx="716455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703056D5-ACE5-4B4C-9651-13F66B6DECE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 descr="BigLogo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7449" cy="11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85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990DB-B0BD-486F-940D-260C1560BB41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45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31625-9D82-4CF7-A86F-937BBE65BC01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Picture 7" descr="BigLogo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7449" cy="11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7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DA41-8C3B-46B3-822B-2D2F23587E6D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0" name="Picture 9" descr="BigLogo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7449" cy="11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8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89EA5-F73B-4612-B3ED-5DBFEAA56A17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Picture 5" descr="BigLogo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7449" cy="11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3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31625-9D82-4CF7-A86F-937BBE65BC01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Picture 7" descr="BigLogo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7449" cy="11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90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1735-4448-4BB4-AA00-B0125537D63C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96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8EC5-CBD3-4A3B-832D-5BE70E009F6E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724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AC703-07E0-4238-98A2-60644660C1C5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831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3CDFA-8E54-45AF-A5E6-294F42C4A711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9142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903D-393B-475E-837F-C869B321DD3A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3957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1148" y="2130425"/>
            <a:ext cx="630705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1148" y="3886200"/>
            <a:ext cx="630705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E95C-DCCD-4F80-B1F9-43B7B47A5010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8966" y="6498897"/>
            <a:ext cx="3859948" cy="222578"/>
          </a:xfrm>
        </p:spPr>
        <p:txBody>
          <a:bodyPr/>
          <a:lstStyle>
            <a:lvl1pPr>
              <a:defRPr sz="1400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The National Program on Dairy Markets and Policy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Picture 6" descr="BigLogo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75781" y="2771055"/>
            <a:ext cx="6400800" cy="177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75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  <a:effectLst>
            <a:outerShdw blurRad="50800" dist="50800" dir="2700000" algn="tl" rotWithShape="0">
              <a:prstClr val="black">
                <a:alpha val="70000"/>
              </a:prstClr>
            </a:outerShdw>
          </a:effectLst>
        </p:spPr>
        <p:txBody>
          <a:bodyPr>
            <a:no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28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517525" indent="-2889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806450" indent="-28892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143000" indent="-28892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431925" indent="-2889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67853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A4DBA83C-5B91-4C05-AF41-3C9686BE27BA}" type="datetime4">
              <a:rPr lang="en-US" smtClean="0">
                <a:solidFill>
                  <a:prstClr val="black"/>
                </a:solidFill>
              </a:rPr>
              <a:pPr/>
              <a:t>October 21, 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49585" y="6498897"/>
            <a:ext cx="3961725" cy="209839"/>
          </a:xfrm>
        </p:spPr>
        <p:txBody>
          <a:bodyPr/>
          <a:lstStyle>
            <a:lvl1pPr>
              <a:defRPr sz="1400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The National Program on Dairy Markets and Policy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8572" y="6486158"/>
            <a:ext cx="716455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703056D5-ACE5-4B4C-9651-13F66B6DECE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 descr="BigLogo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7449" cy="11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31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990DB-B0BD-486F-940D-260C1560BB41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86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31625-9D82-4CF7-A86F-937BBE65BC01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Picture 7" descr="BigLogo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7449" cy="11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12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DA41-8C3B-46B3-822B-2D2F23587E6D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0" name="Picture 9" descr="BigLogo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7449" cy="11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82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DA41-8C3B-46B3-822B-2D2F23587E6D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0" name="Picture 9" descr="BigLogo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7449" cy="11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656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89EA5-F73B-4612-B3ED-5DBFEAA56A17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Picture 5" descr="BigLogo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7449" cy="11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84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1735-4448-4BB4-AA00-B0125537D63C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21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8EC5-CBD3-4A3B-832D-5BE70E009F6E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AC703-07E0-4238-98A2-60644660C1C5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36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3CDFA-8E54-45AF-A5E6-294F42C4A711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778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903D-393B-475E-837F-C869B321DD3A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2409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1148" y="2130425"/>
            <a:ext cx="630705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1148" y="3886200"/>
            <a:ext cx="630705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E95C-DCCD-4F80-B1F9-43B7B47A5010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8966" y="6498897"/>
            <a:ext cx="3859948" cy="222578"/>
          </a:xfrm>
        </p:spPr>
        <p:txBody>
          <a:bodyPr/>
          <a:lstStyle>
            <a:lvl1pPr>
              <a:defRPr sz="1400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The National Program on Dairy Markets and Policy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Picture 6" descr="BigLogo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75781" y="2771055"/>
            <a:ext cx="6400800" cy="177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01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  <a:effectLst>
            <a:outerShdw blurRad="50800" dist="50800" dir="2700000" algn="tl" rotWithShape="0">
              <a:prstClr val="black">
                <a:alpha val="70000"/>
              </a:prstClr>
            </a:outerShdw>
          </a:effectLst>
        </p:spPr>
        <p:txBody>
          <a:bodyPr>
            <a:no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28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517525" indent="-2889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806450" indent="-28892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143000" indent="-28892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431925" indent="-2889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67853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A4DBA83C-5B91-4C05-AF41-3C9686BE27BA}" type="datetime4">
              <a:rPr lang="en-US" smtClean="0">
                <a:solidFill>
                  <a:prstClr val="black"/>
                </a:solidFill>
              </a:rPr>
              <a:pPr/>
              <a:t>October 21, 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49585" y="6498897"/>
            <a:ext cx="3961725" cy="209839"/>
          </a:xfrm>
        </p:spPr>
        <p:txBody>
          <a:bodyPr/>
          <a:lstStyle>
            <a:lvl1pPr>
              <a:defRPr sz="1400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The National Program on Dairy Markets and Policy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8572" y="6486158"/>
            <a:ext cx="716455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703056D5-ACE5-4B4C-9651-13F66B6DECE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 descr="BigLogo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7449" cy="11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20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990DB-B0BD-486F-940D-260C1560BB41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12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31625-9D82-4CF7-A86F-937BBE65BC01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Picture 7" descr="BigLogo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7449" cy="11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4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89EA5-F73B-4612-B3ED-5DBFEAA56A17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Picture 5" descr="BigLogo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7449" cy="11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881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DA41-8C3B-46B3-822B-2D2F23587E6D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0" name="Picture 9" descr="BigLogo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7449" cy="11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90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89EA5-F73B-4612-B3ED-5DBFEAA56A17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Picture 5" descr="BigLogo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7449" cy="11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16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1735-4448-4BB4-AA00-B0125537D63C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29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8EC5-CBD3-4A3B-832D-5BE70E009F6E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88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AC703-07E0-4238-98A2-60644660C1C5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81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3CDFA-8E54-45AF-A5E6-294F42C4A711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194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903D-393B-475E-837F-C869B321DD3A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3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1735-4448-4BB4-AA00-B0125537D63C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25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8EC5-CBD3-4A3B-832D-5BE70E009F6E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47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AC703-07E0-4238-98A2-60644660C1C5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2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0207"/>
            <a:ext cx="8229600" cy="4904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8897"/>
            <a:ext cx="1241972" cy="222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/>
            <a:fld id="{A1542885-3C17-43AC-BEDD-76DF29968450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8966" y="6498897"/>
            <a:ext cx="3652344" cy="222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0344" y="6498897"/>
            <a:ext cx="716455" cy="222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/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2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3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A0020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17A58-0EE0-4891-97CF-D10F323B9DF5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A9158-F8D4-4E2F-87A6-8E8A53C0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6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0207"/>
            <a:ext cx="8229600" cy="4904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8897"/>
            <a:ext cx="1241972" cy="222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/>
            <a:fld id="{55714077-6F61-4B8F-8952-1EEDE09D5580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8966" y="6498897"/>
            <a:ext cx="3652344" cy="222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0344" y="6498897"/>
            <a:ext cx="716455" cy="222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/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05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A0020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0207"/>
            <a:ext cx="8229600" cy="4904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8897"/>
            <a:ext cx="1241972" cy="222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/>
            <a:fld id="{A1542885-3C17-43AC-BEDD-76DF29968450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457200"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8966" y="6498897"/>
            <a:ext cx="3652344" cy="222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0344" y="6498897"/>
            <a:ext cx="716455" cy="222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/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0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A0020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0207"/>
            <a:ext cx="8229600" cy="4904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8897"/>
            <a:ext cx="1241972" cy="222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/>
            <a:fld id="{A1542885-3C17-43AC-BEDD-76DF29968450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457200"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8966" y="6498897"/>
            <a:ext cx="3652344" cy="222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0344" y="6498897"/>
            <a:ext cx="716455" cy="222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/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47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A0020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0207"/>
            <a:ext cx="8229600" cy="4904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8897"/>
            <a:ext cx="1241972" cy="222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/>
            <a:fld id="{A1542885-3C17-43AC-BEDD-76DF29968450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457200"/>
              <a:t>October 21, 2014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8966" y="6498897"/>
            <a:ext cx="3652344" cy="222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The National Program on Dairy Markets and Policy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0344" y="6498897"/>
            <a:ext cx="716455" cy="222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/>
            <a:fld id="{703056D5-ACE5-4B4C-9651-13F66B6DECE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9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A0020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298" y="676836"/>
            <a:ext cx="6986337" cy="550432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2014 Farm Bill’s Dairy Sub-Title and </a:t>
            </a:r>
            <a:r>
              <a:rPr lang="en-US" sz="3600" dirty="0" smtClean="0">
                <a:solidFill>
                  <a:srgbClr val="AB09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airy </a:t>
            </a:r>
            <a:r>
              <a:rPr lang="en-US" sz="3600" dirty="0">
                <a:solidFill>
                  <a:srgbClr val="AB09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roducer </a:t>
            </a:r>
            <a:r>
              <a:rPr lang="en-US" sz="36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argin </a:t>
            </a:r>
            <a:r>
              <a:rPr lang="en-US" sz="36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rotection </a:t>
            </a:r>
            <a:r>
              <a:rPr lang="en-US" sz="36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rogram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Prof. Brian W. Gould</a:t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Dept. of Agricultural and Applied Economics</a:t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Wisconsin-Madison</a:t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Wisconsin Extension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District Agricultural Credit Companies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 Fall Conference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October 24, 2014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b="1" smtClean="0"/>
              <a:t>1</a:t>
            </a:fld>
            <a:endParaRPr lang="en-US" b="1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58966" y="6498897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1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289" y="2807387"/>
            <a:ext cx="2442254" cy="31902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702" y="1417638"/>
            <a:ext cx="7671648" cy="4904827"/>
          </a:xfrm>
        </p:spPr>
        <p:txBody>
          <a:bodyPr/>
          <a:lstStyle/>
          <a:p>
            <a:r>
              <a:rPr lang="en-US" dirty="0" smtClean="0"/>
              <a:t>Sign-up can occur anytime </a:t>
            </a:r>
            <a:r>
              <a:rPr lang="en-US" dirty="0"/>
              <a:t>over </a:t>
            </a:r>
            <a:r>
              <a:rPr lang="en-US" dirty="0" smtClean="0"/>
              <a:t>life </a:t>
            </a:r>
            <a:r>
              <a:rPr lang="en-US" dirty="0"/>
              <a:t>of </a:t>
            </a:r>
            <a:r>
              <a:rPr lang="en-US" dirty="0" smtClean="0"/>
              <a:t>Farm </a:t>
            </a:r>
            <a:r>
              <a:rPr lang="en-US" dirty="0"/>
              <a:t>Bill </a:t>
            </a:r>
            <a:r>
              <a:rPr lang="en-US" dirty="0" smtClean="0"/>
              <a:t>during designated </a:t>
            </a:r>
            <a:r>
              <a:rPr lang="en-US" dirty="0"/>
              <a:t>sign-up </a:t>
            </a:r>
            <a:r>
              <a:rPr lang="en-US" dirty="0" smtClean="0"/>
              <a:t>periods</a:t>
            </a:r>
          </a:p>
          <a:p>
            <a:pPr lvl="1"/>
            <a:r>
              <a:rPr lang="en-US" dirty="0" smtClean="0"/>
              <a:t>For </a:t>
            </a:r>
            <a:r>
              <a:rPr lang="en-US" i="1" dirty="0" smtClean="0">
                <a:solidFill>
                  <a:srgbClr val="0000FF"/>
                </a:solidFill>
              </a:rPr>
              <a:t>2014/2015</a:t>
            </a:r>
            <a:r>
              <a:rPr lang="en-US" dirty="0" smtClean="0"/>
              <a:t> </a:t>
            </a:r>
            <a:r>
              <a:rPr lang="en-US" dirty="0"/>
              <a:t>coverage:  Sept. </a:t>
            </a: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–Nov</a:t>
            </a:r>
            <a:r>
              <a:rPr lang="en-US" dirty="0"/>
              <a:t>. 28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lvl="1">
              <a:buClr>
                <a:schemeClr val="tx1"/>
              </a:buClr>
            </a:pPr>
            <a:r>
              <a:rPr lang="en-US" i="1" dirty="0" smtClean="0">
                <a:solidFill>
                  <a:srgbClr val="0000FF"/>
                </a:solidFill>
              </a:rPr>
              <a:t>2016+</a:t>
            </a:r>
            <a:r>
              <a:rPr lang="en-US" dirty="0" smtClean="0"/>
              <a:t>:  June 1</a:t>
            </a:r>
            <a:r>
              <a:rPr lang="en-US" baseline="30000" dirty="0" smtClean="0"/>
              <a:t>st</a:t>
            </a:r>
            <a:r>
              <a:rPr lang="en-US" dirty="0" smtClean="0"/>
              <a:t>–Last business day of Sept.</a:t>
            </a:r>
            <a:endParaRPr lang="en-US" dirty="0"/>
          </a:p>
          <a:p>
            <a:pPr lvl="1" indent="-284163">
              <a:spcAft>
                <a:spcPts val="0"/>
              </a:spcAft>
              <a:buClr>
                <a:schemeClr val="tx1"/>
              </a:buClr>
              <a:buFont typeface="Times New Roman" panose="02020603050405020304" pitchFamily="18" charset="0"/>
              <a:buChar char="‒"/>
            </a:pPr>
            <a:r>
              <a:rPr lang="en-US" dirty="0" smtClean="0"/>
              <a:t>Only sign-up once</a:t>
            </a:r>
          </a:p>
          <a:p>
            <a:pPr marL="801688" lvl="2" indent="-280988">
              <a:buClr>
                <a:schemeClr val="tx1"/>
              </a:buClr>
            </a:pPr>
            <a:r>
              <a:rPr lang="en-US" dirty="0" smtClean="0"/>
              <a:t>Sign-up year can occur after 2014 until 2017</a:t>
            </a:r>
          </a:p>
          <a:p>
            <a:pPr marL="801688" lvl="2" indent="-280988">
              <a:buClr>
                <a:schemeClr val="tx1"/>
              </a:buClr>
            </a:pPr>
            <a:r>
              <a:rPr lang="en-US" dirty="0"/>
              <a:t>After sign-up, enrolled until end of </a:t>
            </a:r>
            <a:r>
              <a:rPr lang="en-US" dirty="0" smtClean="0"/>
              <a:t>Farm Bill</a:t>
            </a:r>
          </a:p>
          <a:p>
            <a:pPr marL="576262" lvl="1" indent="-342900">
              <a:buClr>
                <a:schemeClr val="tx1"/>
              </a:buClr>
            </a:pPr>
            <a:r>
              <a:rPr lang="en-US" dirty="0" smtClean="0"/>
              <a:t>Annual program changes possible during regular sign-up period</a:t>
            </a:r>
          </a:p>
          <a:p>
            <a:pPr marL="801688" lvl="2" indent="-280988">
              <a:buClr>
                <a:schemeClr val="tx1"/>
              </a:buClr>
            </a:pPr>
            <a:r>
              <a:rPr lang="en-US" dirty="0" smtClean="0"/>
              <a:t>Percent of production insured</a:t>
            </a:r>
          </a:p>
          <a:p>
            <a:pPr marL="801688" lvl="2" indent="-280988">
              <a:buClr>
                <a:schemeClr val="tx1"/>
              </a:buClr>
            </a:pPr>
            <a:r>
              <a:rPr lang="en-US" dirty="0" smtClean="0"/>
              <a:t>Minimum IOFC target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88936-151B-4696-BB66-AB13EC0A17D5}" type="datetime4">
              <a:rPr lang="en-US" smtClean="0"/>
              <a:t>October 21, 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056" y="3203819"/>
            <a:ext cx="1138940" cy="444155"/>
          </a:xfrm>
          <a:prstGeom prst="rect">
            <a:avLst/>
          </a:prstGeom>
        </p:spPr>
      </p:pic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Can Producers Sign-up?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10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005" y="1240192"/>
            <a:ext cx="1883827" cy="174360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03405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A4DBA83C-5B91-4C05-AF41-3C9686BE27BA}" type="datetime4">
              <a:rPr lang="en-US" smtClean="0"/>
              <a:pPr/>
              <a:t>October 21, 2014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84648" y="1417638"/>
            <a:ext cx="6105367" cy="3726939"/>
          </a:xfrm>
        </p:spPr>
        <p:txBody>
          <a:bodyPr/>
          <a:lstStyle/>
          <a:p>
            <a:r>
              <a:rPr lang="en-US" dirty="0" smtClean="0"/>
              <a:t>Indemnity determination: </a:t>
            </a:r>
          </a:p>
          <a:p>
            <a:pPr lvl="1"/>
            <a:r>
              <a:rPr lang="en-US" dirty="0" smtClean="0"/>
              <a:t>Year </a:t>
            </a:r>
            <a:r>
              <a:rPr lang="en-US" dirty="0"/>
              <a:t>divided into 6 </a:t>
            </a:r>
            <a:r>
              <a:rPr lang="en-US" dirty="0" smtClean="0"/>
              <a:t>two-month groupings:</a:t>
            </a:r>
          </a:p>
          <a:p>
            <a:pPr lvl="2"/>
            <a:r>
              <a:rPr lang="en-US" dirty="0" smtClean="0"/>
              <a:t>Jan/Feb</a:t>
            </a:r>
            <a:r>
              <a:rPr lang="en-US" dirty="0"/>
              <a:t>, Mar/Apr, May/Jun, Jul/Aug, Sep/Oct, </a:t>
            </a:r>
            <a:r>
              <a:rPr lang="en-US" dirty="0" smtClean="0"/>
              <a:t>Nov/Dec </a:t>
            </a:r>
          </a:p>
          <a:p>
            <a:pPr lvl="1"/>
            <a:r>
              <a:rPr lang="en-US" dirty="0" smtClean="0"/>
              <a:t>Feed costs and milk </a:t>
            </a:r>
            <a:r>
              <a:rPr lang="en-US" dirty="0"/>
              <a:t>revenue calculated monthly and averaged </a:t>
            </a:r>
            <a:r>
              <a:rPr lang="en-US" dirty="0" smtClean="0"/>
              <a:t>for each 2 month period 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Are Indemnities Determined?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31" y="4739463"/>
            <a:ext cx="1695221" cy="1682664"/>
          </a:xfrm>
          <a:prstGeom prst="rect">
            <a:avLst/>
          </a:prstGeom>
          <a:ln>
            <a:noFill/>
          </a:ln>
          <a:effectLst>
            <a:outerShdw blurRad="304800" dist="63500" dir="2700000" algn="tl" rotWithShape="0">
              <a:prstClr val="black"/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48" y="4560425"/>
            <a:ext cx="2560984" cy="18617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304800" dist="635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41212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31400">
            <a:off x="-38535" y="3220962"/>
            <a:ext cx="1905833" cy="1167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351" y="5638414"/>
            <a:ext cx="2916233" cy="9673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03405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A4DBA83C-5B91-4C05-AF41-3C9686BE27BA}" type="datetime4">
              <a:rPr lang="en-US" smtClean="0"/>
              <a:pPr/>
              <a:t>October 21, 2014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7858" y="1562337"/>
            <a:ext cx="6516547" cy="4076077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Indemnity defined as difference between minimum insured IOFC and the 2-month average 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actual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IOFC</a:t>
            </a:r>
          </a:p>
          <a:p>
            <a:pPr lvl="1"/>
            <a:r>
              <a:rPr lang="en-US" dirty="0" smtClean="0"/>
              <a:t>Actual IOFC using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6 </a:t>
            </a:r>
            <a:r>
              <a:rPr lang="en-US" dirty="0"/>
              <a:t>indemnity </a:t>
            </a:r>
            <a:r>
              <a:rPr lang="en-US" dirty="0" smtClean="0"/>
              <a:t>evaluations each year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/>
              <a:t>Contrasts </a:t>
            </a:r>
            <a:r>
              <a:rPr lang="en-US" dirty="0"/>
              <a:t>with </a:t>
            </a:r>
            <a:r>
              <a:rPr lang="en-US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LGM-Dairy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1 indemnity </a:t>
            </a:r>
            <a:r>
              <a:rPr lang="en-US" dirty="0"/>
              <a:t>determination regardless of contract </a:t>
            </a:r>
            <a:r>
              <a:rPr lang="en-US" dirty="0" smtClean="0"/>
              <a:t>duration</a:t>
            </a:r>
          </a:p>
          <a:p>
            <a:pPr lvl="1"/>
            <a:r>
              <a:rPr lang="en-US" dirty="0" smtClean="0"/>
              <a:t>1 – 10 months of production can be insured</a:t>
            </a:r>
            <a:endParaRPr lang="en-US" dirty="0"/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Are Indemnities Determined?</a:t>
            </a:r>
          </a:p>
        </p:txBody>
      </p:sp>
    </p:spTree>
    <p:extLst>
      <p:ext uri="{BB962C8B-B14F-4D97-AF65-F5344CB8AC3E}">
        <p14:creationId xmlns:p14="http://schemas.microsoft.com/office/powerpoint/2010/main" val="97522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079" y="97971"/>
            <a:ext cx="7886700" cy="1325563"/>
          </a:xfrm>
        </p:spPr>
        <p:txBody>
          <a:bodyPr>
            <a:noAutofit/>
          </a:bodyPr>
          <a:lstStyle/>
          <a:p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Farm-Level Prices Used in</a:t>
            </a:r>
            <a:b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2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IOFC Calculations?</a:t>
            </a: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623" y="1423534"/>
            <a:ext cx="7026737" cy="3767220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farm-specific prices used</a:t>
            </a:r>
          </a:p>
          <a:p>
            <a:pPr lvl="1">
              <a:buClr>
                <a:schemeClr val="tx1"/>
              </a:buClr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Feed price</a:t>
            </a:r>
          </a:p>
          <a:p>
            <a:pPr lvl="2">
              <a:buClr>
                <a:schemeClr val="tx1"/>
              </a:buClr>
            </a:pPr>
            <a:r>
              <a:rPr lang="en-US" dirty="0" smtClean="0"/>
              <a:t>Feed assumed purchased in national feed market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chemeClr val="tx1"/>
              </a:buClr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Milk price</a:t>
            </a:r>
          </a:p>
          <a:p>
            <a:pPr lvl="2">
              <a:buClr>
                <a:schemeClr val="tx1"/>
              </a:buClr>
            </a:pPr>
            <a:r>
              <a:rPr lang="en-US" dirty="0" smtClean="0"/>
              <a:t>U.S. national average value </a:t>
            </a:r>
          </a:p>
          <a:p>
            <a:pPr lvl="2">
              <a:buClr>
                <a:schemeClr val="tx1"/>
              </a:buClr>
            </a:pPr>
            <a:r>
              <a:rPr lang="en-US" dirty="0" smtClean="0"/>
              <a:t>Milk assumed to be of average component composition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3363" indent="-233363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Need to determine basis between  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farm-specific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vs.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IOFC’s</a:t>
            </a:r>
          </a:p>
          <a:p>
            <a:pPr marL="566738" lvl="1" indent="-393700">
              <a:buClr>
                <a:schemeClr val="tx1"/>
              </a:buClr>
              <a:buFont typeface="Times New Roman" panose="02020603050405020304" pitchFamily="18" charset="0"/>
              <a:buChar char="─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level to achieve desired on-farm target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03405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A4DBA83C-5B91-4C05-AF41-3C9686BE27BA}" type="datetime4">
              <a:rPr lang="en-US" smtClean="0"/>
              <a:pPr/>
              <a:t>October 21, 2014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8676">
            <a:off x="7509559" y="3107527"/>
            <a:ext cx="1391604" cy="9666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304800" dist="635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310058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84647" y="217018"/>
            <a:ext cx="7509729" cy="1143000"/>
          </a:xfrm>
          <a:effectLst/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Prices Are Used by the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vs 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LGM-Dairy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Programs?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03405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A4DBA83C-5B91-4C05-AF41-3C9686BE27BA}" type="datetime4">
              <a:rPr lang="en-US" smtClean="0"/>
              <a:pPr/>
              <a:t>October 21, 2014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88" y="1568112"/>
            <a:ext cx="8904258" cy="4534693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18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19" y="1538459"/>
            <a:ext cx="8343063" cy="482541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3FB4B-3A57-452A-B3FA-A8BC81D2750C}" type="datetime4">
              <a:rPr lang="en-US" smtClean="0">
                <a:solidFill>
                  <a:prstClr val="black"/>
                </a:solidFill>
              </a:rPr>
              <a:pPr/>
              <a:t>October 21, 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dirty="0" smtClean="0"/>
              <a:t>The National Program on Dairy Markets and Policy</a:t>
            </a:r>
            <a:endParaRPr lang="en-US" dirty="0"/>
          </a:p>
        </p:txBody>
      </p:sp>
      <p:sp>
        <p:nvSpPr>
          <p:cNvPr id="11" name="TextBox 2"/>
          <p:cNvSpPr txBox="1"/>
          <p:nvPr/>
        </p:nvSpPr>
        <p:spPr>
          <a:xfrm>
            <a:off x="1297786" y="2129508"/>
            <a:ext cx="4229100" cy="5798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2675"/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1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Milk, Class III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= 0.975     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Avg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Basis  =  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$1.45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Basis Std. Dev. = $0.839   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Basis C.V.   =   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0.578</a:t>
            </a:r>
          </a:p>
        </p:txBody>
      </p:sp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>
            <a:off x="1284647" y="217018"/>
            <a:ext cx="7509729" cy="1143000"/>
          </a:xfrm>
          <a:effectLst/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Prices Are Used by the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vs 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LGM-Dairy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Programs?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52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31" y="4608835"/>
            <a:ext cx="2371056" cy="1778292"/>
          </a:xfrm>
          <a:prstGeom prst="rect">
            <a:avLst/>
          </a:prstGeom>
          <a:effectLst>
            <a:outerShdw blurRad="304800" dist="63500" dir="2700000" algn="tl" rotWithShape="0">
              <a:prstClr val="black"/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835" y="1531706"/>
            <a:ext cx="2179477" cy="1451813"/>
          </a:xfrm>
          <a:prstGeom prst="rect">
            <a:avLst/>
          </a:prstGeom>
          <a:effectLst>
            <a:outerShdw blurRad="304800" dist="63500" dir="2700000" algn="tl" rotWithShape="0">
              <a:prstClr val="black"/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3FB4B-3A57-452A-B3FA-A8BC81D2750C}" type="datetime4">
              <a:rPr lang="en-US" smtClean="0">
                <a:solidFill>
                  <a:prstClr val="black"/>
                </a:solidFill>
              </a:rPr>
              <a:pPr/>
              <a:t>October 21, 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dirty="0" smtClean="0"/>
              <a:t>The National Program on Dairy Markets and Policy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44" y="1726755"/>
            <a:ext cx="5520713" cy="3404489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24783" y="2735718"/>
            <a:ext cx="1544199" cy="10626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  <p:txBody>
          <a:bodyPr wrap="none" rtlCol="0">
            <a:noAutofit/>
          </a:bodyPr>
          <a:lstStyle/>
          <a:p>
            <a:pPr defTabSz="485775">
              <a:tabLst>
                <a:tab pos="628650" algn="l"/>
                <a:tab pos="857250" algn="l"/>
              </a:tabLst>
            </a:pPr>
            <a:r>
              <a:rPr lang="en-US" sz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1200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Cash, Futures</a:t>
            </a:r>
            <a:r>
              <a:rPr 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0.986</a:t>
            </a:r>
          </a:p>
          <a:p>
            <a:pPr defTabSz="485775">
              <a:spcBef>
                <a:spcPts val="600"/>
              </a:spcBef>
              <a:tabLst>
                <a:tab pos="628650" algn="l"/>
                <a:tab pos="857250" algn="l"/>
              </a:tabLst>
            </a:pPr>
            <a:r>
              <a:rPr lang="en-US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Basis Characteristics</a:t>
            </a:r>
          </a:p>
          <a:p>
            <a:pPr defTabSz="485775">
              <a:tabLst>
                <a:tab pos="628650" algn="l"/>
                <a:tab pos="857250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	     −0.22</a:t>
            </a:r>
          </a:p>
          <a:p>
            <a:pPr defTabSz="746125">
              <a:tabLst>
                <a:tab pos="857250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Std. Dev.	 0.32</a:t>
            </a:r>
          </a:p>
          <a:p>
            <a:pPr defTabSz="857250"/>
            <a:r>
              <a:rPr lang="en-US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Coef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Var.	 1.49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314" y="2774020"/>
            <a:ext cx="5520713" cy="3404489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445979" y="3367459"/>
            <a:ext cx="1511476" cy="11233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801688"/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14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Cash, </a:t>
            </a:r>
            <a:r>
              <a:rPr lang="en-US" sz="1400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Futures   </a:t>
            </a:r>
            <a:r>
              <a:rPr 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0.991</a:t>
            </a:r>
          </a:p>
          <a:p>
            <a:pPr defTabSz="801688">
              <a:spcBef>
                <a:spcPts val="600"/>
              </a:spcBef>
            </a:pPr>
            <a:r>
              <a:rPr lang="en-US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Basis </a:t>
            </a:r>
            <a:r>
              <a:rPr lang="en-US" sz="12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endParaRPr lang="en-US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01688"/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Mean. 	 4.66</a:t>
            </a:r>
          </a:p>
          <a:p>
            <a:pPr defTabSz="746125">
              <a:tabLst>
                <a:tab pos="744538" algn="l"/>
              </a:tabLst>
            </a:pPr>
            <a:r>
              <a:rPr lang="en-US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Std.Dev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	 15.75</a:t>
            </a:r>
          </a:p>
          <a:p>
            <a:pPr defTabSz="801688"/>
            <a:r>
              <a:rPr lang="en-US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Coef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Var.	  3.38</a:t>
            </a:r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1284647" y="217018"/>
            <a:ext cx="7509729" cy="1143000"/>
          </a:xfrm>
          <a:effectLst/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Prices Are Used by the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vs 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LGM-Dairy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Programs?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34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2335" y="1638844"/>
            <a:ext cx="7019329" cy="4624641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Determined by operation’s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Actual Production History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1">
              <a:buClr>
                <a:schemeClr val="tx1"/>
              </a:buClr>
            </a:pP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Maximum annual production over 2011, 2012, and 2013 </a:t>
            </a:r>
          </a:p>
          <a:p>
            <a:pPr lvl="2">
              <a:buClr>
                <a:schemeClr val="tx1"/>
              </a:buClr>
            </a:pPr>
            <a:r>
              <a:rPr lang="en-US" dirty="0" smtClean="0"/>
              <a:t>Regardless of when operation enrolls in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</a:t>
            </a:r>
            <a:endParaRPr lang="en-US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chemeClr val="tx1"/>
              </a:buClr>
            </a:pPr>
            <a:r>
              <a:rPr lang="en-US" i="1" dirty="0" smtClean="0">
                <a:solidFill>
                  <a:srgbClr val="0000FF"/>
                </a:solidFill>
              </a:rPr>
              <a:t>APH</a:t>
            </a:r>
            <a:r>
              <a:rPr lang="en-US" dirty="0" smtClean="0"/>
              <a:t> can be revised annually</a:t>
            </a:r>
          </a:p>
          <a:p>
            <a:pPr lvl="2">
              <a:buClr>
                <a:schemeClr val="tx1"/>
              </a:buClr>
            </a:pPr>
            <a:r>
              <a:rPr lang="en-US" sz="2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increase:  % total  U.S. milk production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↑ </a:t>
            </a: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a.k.a. the production </a:t>
            </a:r>
            <a:r>
              <a:rPr lang="en-US" i="1" dirty="0" smtClean="0">
                <a:solidFill>
                  <a:srgbClr val="0000FF"/>
                </a:solidFill>
              </a:rPr>
              <a:t>bump</a:t>
            </a:r>
            <a:endParaRPr lang="en-US" dirty="0" smtClean="0">
              <a:solidFill>
                <a:srgbClr val="0000FF"/>
              </a:solidFill>
            </a:endParaRPr>
          </a:p>
          <a:p>
            <a:pPr lvl="2">
              <a:buClr>
                <a:schemeClr val="tx1"/>
              </a:buClr>
            </a:pPr>
            <a:r>
              <a:rPr lang="en-US" i="1" dirty="0" smtClean="0">
                <a:solidFill>
                  <a:srgbClr val="0000FF"/>
                </a:solidFill>
              </a:rPr>
              <a:t>APH</a:t>
            </a:r>
            <a:r>
              <a:rPr lang="en-US" dirty="0" smtClean="0"/>
              <a:t> bump does not start until sign-up</a:t>
            </a:r>
            <a:endParaRPr lang="en-US" i="1" dirty="0" smtClean="0">
              <a:solidFill>
                <a:srgbClr val="0000FF"/>
              </a:solidFill>
            </a:endParaRPr>
          </a:p>
          <a:p>
            <a:pPr lvl="2">
              <a:buClr>
                <a:schemeClr val="tx1"/>
              </a:buClr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production bump in 2015:  087%</a:t>
            </a:r>
            <a:endParaRPr lang="en-US" dirty="0"/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03405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A4DBA83C-5B91-4C05-AF41-3C9686BE27BA}" type="datetime4">
              <a:rPr lang="en-US" smtClean="0"/>
              <a:pPr/>
              <a:t>October 21, 2014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Much Milk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Be Protected?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01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405" y="1637113"/>
            <a:ext cx="6881613" cy="4046511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buClr>
                <a:schemeClr val="tx1"/>
              </a:buClr>
            </a:pPr>
            <a:r>
              <a:rPr lang="en-US" dirty="0"/>
              <a:t>How much milk can be </a:t>
            </a:r>
            <a:r>
              <a:rPr lang="en-US" dirty="0" smtClean="0"/>
              <a:t>insured?</a:t>
            </a:r>
          </a:p>
          <a:p>
            <a:pPr lvl="1">
              <a:buClr>
                <a:schemeClr val="tx1"/>
              </a:buClr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Percent of </a:t>
            </a:r>
            <a:r>
              <a:rPr lang="en-US" sz="2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insured is a producer 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decision variable</a:t>
            </a:r>
          </a:p>
          <a:p>
            <a:pPr lvl="1">
              <a:buClr>
                <a:schemeClr val="tx1"/>
              </a:buClr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to 90%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current 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5%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increments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Program assumption:  % milk insured the same for all months during coverage year</a:t>
            </a:r>
          </a:p>
          <a:p>
            <a:pPr lvl="2">
              <a:buClr>
                <a:schemeClr val="tx1"/>
              </a:buClr>
            </a:pPr>
            <a:r>
              <a:rPr lang="en-US" sz="2400" i="1" dirty="0" smtClean="0">
                <a:solidFill>
                  <a:srgbClr val="0000FF"/>
                </a:solidFill>
              </a:rPr>
              <a:t>LGM-Dairy</a:t>
            </a:r>
            <a:r>
              <a:rPr lang="en-US" sz="2400" dirty="0" smtClean="0"/>
              <a:t> allows for variable percentage coverage across months within a </a:t>
            </a:r>
            <a:r>
              <a:rPr lang="en-US" sz="2400" i="1" dirty="0" smtClean="0">
                <a:solidFill>
                  <a:srgbClr val="FF0000"/>
                </a:solidFill>
              </a:rPr>
              <a:t>single </a:t>
            </a:r>
            <a:r>
              <a:rPr lang="en-US" sz="2400" dirty="0" smtClean="0"/>
              <a:t>contract</a:t>
            </a:r>
            <a:endParaRPr lang="en-US" sz="2400" dirty="0"/>
          </a:p>
          <a:p>
            <a:pPr>
              <a:spcAft>
                <a:spcPts val="0"/>
              </a:spcAft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03405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A4DBA83C-5B91-4C05-AF41-3C9686BE27BA}" type="datetime4">
              <a:rPr lang="en-US" smtClean="0"/>
              <a:pPr/>
              <a:t>October 21, 2014</a:t>
            </a:fld>
            <a:endParaRPr lang="en-US" dirty="0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Much Milk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Be Protected?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6" y="5337292"/>
            <a:ext cx="3729380" cy="123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406" y="1547466"/>
            <a:ext cx="6444230" cy="4333381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3200" dirty="0" smtClean="0"/>
              <a:t>Minimum target </a:t>
            </a:r>
            <a:r>
              <a:rPr lang="en-US" sz="3200" i="1" dirty="0" smtClean="0">
                <a:solidFill>
                  <a:srgbClr val="FF0000"/>
                </a:solidFill>
              </a:rPr>
              <a:t>IOFC</a:t>
            </a:r>
            <a:r>
              <a:rPr lang="en-US" sz="3200" dirty="0" smtClean="0"/>
              <a:t> is a producer </a:t>
            </a:r>
            <a:r>
              <a:rPr lang="en-US" sz="3200" i="1" dirty="0" smtClean="0">
                <a:solidFill>
                  <a:srgbClr val="FF0000"/>
                </a:solidFill>
              </a:rPr>
              <a:t>decision variable</a:t>
            </a:r>
            <a:endParaRPr lang="en-US" i="1" dirty="0" smtClean="0">
              <a:solidFill>
                <a:srgbClr val="FF0000"/>
              </a:solidFill>
            </a:endParaRPr>
          </a:p>
          <a:p>
            <a:pPr lvl="1">
              <a:buClr>
                <a:schemeClr val="tx1"/>
              </a:buClr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$4.00 to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$8.00/cwt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IOFC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50¢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increments</a:t>
            </a:r>
          </a:p>
          <a:p>
            <a:pPr lvl="1">
              <a:buClr>
                <a:schemeClr val="tx1"/>
              </a:buClr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Allowabel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range 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not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change with changing milk and/or feed market conditions</a:t>
            </a:r>
          </a:p>
          <a:p>
            <a:pPr lvl="2">
              <a:buClr>
                <a:schemeClr val="tx1"/>
              </a:buClr>
            </a:pPr>
            <a:r>
              <a:rPr lang="en-US" i="1" dirty="0" smtClean="0">
                <a:solidFill>
                  <a:srgbClr val="0000FF"/>
                </a:solidFill>
              </a:rPr>
              <a:t>LGM-Dairy</a:t>
            </a:r>
            <a:r>
              <a:rPr lang="en-US" dirty="0" smtClean="0"/>
              <a:t> margin targets (and premiums) determined by sign-up futures market conditions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03405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A4DBA83C-5B91-4C05-AF41-3C9686BE27BA}" type="datetime4">
              <a:rPr lang="en-US" smtClean="0"/>
              <a:pPr/>
              <a:t>October 21, 2014</a:t>
            </a:fld>
            <a:endParaRPr lang="en-US" dirty="0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Range of Margins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Be Protected?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9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634" y="32184"/>
            <a:ext cx="6940277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Dairy Marketing and Policy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DMaP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Group</a:t>
            </a:r>
            <a:endParaRPr lang="en-US" sz="40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>
          <a:xfrm>
            <a:off x="861772" y="1527571"/>
            <a:ext cx="7643423" cy="5181165"/>
          </a:xfrm>
        </p:spPr>
        <p:txBody>
          <a:bodyPr>
            <a:noAutofit/>
          </a:bodyPr>
          <a:lstStyle/>
          <a:p>
            <a:r>
              <a:rPr lang="en-US" sz="2800" dirty="0" smtClean="0"/>
              <a:t>Inter-university group of dairy economists</a:t>
            </a:r>
            <a:endParaRPr lang="en-US" sz="2400" i="1" dirty="0" smtClean="0"/>
          </a:p>
          <a:p>
            <a:pPr lvl="1"/>
            <a:r>
              <a:rPr lang="en-US" sz="2400" dirty="0" smtClean="0"/>
              <a:t>Cornell University:  </a:t>
            </a:r>
            <a:r>
              <a:rPr lang="en-US" sz="2400" i="1" dirty="0" smtClean="0"/>
              <a:t>A. </a:t>
            </a:r>
            <a:r>
              <a:rPr lang="en-US" sz="2400" i="1" dirty="0" err="1" smtClean="0"/>
              <a:t>Novakovic</a:t>
            </a:r>
            <a:endParaRPr lang="en-US" sz="2400" i="1" dirty="0" smtClean="0"/>
          </a:p>
          <a:p>
            <a:pPr lvl="1"/>
            <a:r>
              <a:rPr lang="en-US" sz="2400" dirty="0" smtClean="0"/>
              <a:t>Michigan State University:  </a:t>
            </a:r>
            <a:r>
              <a:rPr lang="en-US" sz="2400" i="1" dirty="0" smtClean="0"/>
              <a:t>C. Wolfe</a:t>
            </a:r>
          </a:p>
          <a:p>
            <a:pPr lvl="1"/>
            <a:r>
              <a:rPr lang="en-US" sz="2400" dirty="0" smtClean="0"/>
              <a:t>The Ohio </a:t>
            </a:r>
            <a:r>
              <a:rPr lang="en-US" sz="2400" dirty="0"/>
              <a:t>State University:  </a:t>
            </a:r>
            <a:r>
              <a:rPr lang="en-US" sz="2400" i="1" dirty="0"/>
              <a:t>C. </a:t>
            </a:r>
            <a:r>
              <a:rPr lang="en-US" sz="2400" i="1" dirty="0" err="1"/>
              <a:t>Thraen</a:t>
            </a:r>
            <a:endParaRPr lang="en-US" sz="2400" i="1" dirty="0"/>
          </a:p>
          <a:p>
            <a:pPr lvl="1"/>
            <a:r>
              <a:rPr lang="en-US" sz="2400" dirty="0"/>
              <a:t>Penn. State University:  </a:t>
            </a:r>
            <a:r>
              <a:rPr lang="en-US" sz="2400" i="1" dirty="0"/>
              <a:t>C. </a:t>
            </a:r>
            <a:r>
              <a:rPr lang="en-US" sz="2400" i="1" dirty="0" smtClean="0"/>
              <a:t>Nicholson</a:t>
            </a:r>
          </a:p>
          <a:p>
            <a:pPr lvl="1"/>
            <a:r>
              <a:rPr lang="en-US" sz="2400" dirty="0" smtClean="0"/>
              <a:t>University </a:t>
            </a:r>
            <a:r>
              <a:rPr lang="en-US" sz="2400" dirty="0"/>
              <a:t>of Illinois: </a:t>
            </a:r>
            <a:r>
              <a:rPr lang="en-US" sz="2400" i="1" dirty="0"/>
              <a:t>J. </a:t>
            </a:r>
            <a:r>
              <a:rPr lang="en-US" sz="2400" i="1" dirty="0" smtClean="0"/>
              <a:t>Newton</a:t>
            </a:r>
            <a:endParaRPr lang="en-US" sz="2400" dirty="0" smtClean="0"/>
          </a:p>
          <a:p>
            <a:pPr lvl="1"/>
            <a:r>
              <a:rPr lang="en-US" sz="2400" dirty="0" smtClean="0"/>
              <a:t>University of Minnesota:  </a:t>
            </a:r>
            <a:r>
              <a:rPr lang="en-US" sz="2400" i="1" dirty="0" smtClean="0"/>
              <a:t>M. </a:t>
            </a:r>
            <a:r>
              <a:rPr lang="en-US" sz="2400" i="1" dirty="0" err="1" smtClean="0"/>
              <a:t>Bozic</a:t>
            </a:r>
            <a:endParaRPr lang="en-US" sz="2400" i="1" dirty="0" smtClean="0"/>
          </a:p>
          <a:p>
            <a:pPr lvl="1"/>
            <a:r>
              <a:rPr lang="en-US" sz="2400" dirty="0"/>
              <a:t>University of Wisconsin:  </a:t>
            </a:r>
            <a:r>
              <a:rPr lang="en-US" sz="2400" i="1" dirty="0"/>
              <a:t>M. Stephenson</a:t>
            </a:r>
            <a:r>
              <a:rPr lang="en-US" sz="2400" dirty="0"/>
              <a:t> &amp; </a:t>
            </a:r>
          </a:p>
          <a:p>
            <a:pPr marL="228600" lvl="1" indent="0">
              <a:buNone/>
            </a:pPr>
            <a:r>
              <a:rPr lang="en-US" sz="2400" i="1" dirty="0"/>
              <a:t>								B.W. </a:t>
            </a:r>
            <a:r>
              <a:rPr lang="en-US" sz="2400" i="1" dirty="0" smtClean="0"/>
              <a:t>Gould</a:t>
            </a:r>
          </a:p>
          <a:p>
            <a:pPr>
              <a:spcBef>
                <a:spcPts val="1200"/>
              </a:spcBef>
            </a:pPr>
            <a:r>
              <a:rPr lang="en-US" sz="2800" dirty="0" smtClean="0"/>
              <a:t>Multi-year agreement with USDA’s, Farm Service Agency to provide </a:t>
            </a:r>
            <a:r>
              <a:rPr lang="en-US" sz="2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</a:t>
            </a:r>
            <a:r>
              <a:rPr lang="en-US" sz="2800" dirty="0" smtClean="0"/>
              <a:t> educational programming and decision software development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06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669" y="96371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 Been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Historical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Margins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1723150"/>
              </p:ext>
            </p:extLst>
          </p:nvPr>
        </p:nvGraphicFramePr>
        <p:xfrm>
          <a:off x="198521" y="1568042"/>
          <a:ext cx="8843210" cy="4761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 flipH="1">
            <a:off x="7694339" y="2722688"/>
            <a:ext cx="39577" cy="2790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 dirty="0"/>
          </a:p>
        </p:txBody>
      </p:sp>
      <p:sp>
        <p:nvSpPr>
          <p:cNvPr id="7" name="Rectangle 6"/>
          <p:cNvSpPr/>
          <p:nvPr/>
        </p:nvSpPr>
        <p:spPr>
          <a:xfrm>
            <a:off x="8738441" y="2946623"/>
            <a:ext cx="37785" cy="2521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 dirty="0"/>
          </a:p>
        </p:txBody>
      </p:sp>
      <p:sp>
        <p:nvSpPr>
          <p:cNvPr id="9" name="Rounded Rectangle 8"/>
          <p:cNvSpPr/>
          <p:nvPr/>
        </p:nvSpPr>
        <p:spPr>
          <a:xfrm>
            <a:off x="2858789" y="4742134"/>
            <a:ext cx="3205562" cy="697462"/>
          </a:xfrm>
          <a:prstGeom prst="roundRect">
            <a:avLst/>
          </a:prstGeom>
          <a:solidFill>
            <a:srgbClr val="404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Margin Protection Available from $4.00 - $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8.00/cwt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3326377" y="1672292"/>
            <a:ext cx="1654285" cy="543636"/>
          </a:xfrm>
          <a:prstGeom prst="wedgeRoundRectCallout">
            <a:avLst>
              <a:gd name="adj1" fmla="val -10236"/>
              <a:gd name="adj2" fmla="val 210950"/>
              <a:gd name="adj3" fmla="val 16667"/>
            </a:avLst>
          </a:prstGeom>
          <a:solidFill>
            <a:srgbClr val="00FFFF"/>
          </a:solidFill>
          <a:ln>
            <a:solidFill>
              <a:srgbClr val="3333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Historical IOFC Margins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271992" y="1204147"/>
            <a:ext cx="1872706" cy="569487"/>
          </a:xfrm>
          <a:prstGeom prst="wedgeRoundRectCallout">
            <a:avLst>
              <a:gd name="adj1" fmla="val 30649"/>
              <a:gd name="adj2" fmla="val 185685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 IOFC  Forecast Margin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944161" y="4035046"/>
            <a:ext cx="7817208" cy="3797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921583" y="4480040"/>
            <a:ext cx="7839786" cy="18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921583" y="3458508"/>
            <a:ext cx="7839786" cy="18473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20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03405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A4DBA83C-5B91-4C05-AF41-3C9686BE27BA}" type="datetime4">
              <a:rPr lang="en-US" smtClean="0"/>
              <a:pPr/>
              <a:t>October 21, 2014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53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Impacts Premium Rates?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5408" y="1325563"/>
            <a:ext cx="6461961" cy="4168858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dirty="0" smtClean="0"/>
              <a:t>Three main determinants</a:t>
            </a:r>
          </a:p>
          <a:p>
            <a:pPr lvl="1">
              <a:buClr>
                <a:schemeClr val="tx1"/>
              </a:buClr>
            </a:pPr>
            <a:r>
              <a:rPr lang="en-US" i="1" dirty="0" smtClean="0">
                <a:solidFill>
                  <a:srgbClr val="0000FF"/>
                </a:solidFill>
              </a:rPr>
              <a:t>IOFC </a:t>
            </a:r>
            <a:r>
              <a:rPr lang="en-US" dirty="0" smtClean="0"/>
              <a:t>insured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Insuring more than </a:t>
            </a:r>
            <a:r>
              <a:rPr lang="en-US" i="1" dirty="0" smtClean="0">
                <a:solidFill>
                  <a:srgbClr val="0000FF"/>
                </a:solidFill>
              </a:rPr>
              <a:t>4 million </a:t>
            </a:r>
            <a:r>
              <a:rPr lang="en-US" i="1" dirty="0" err="1" smtClean="0">
                <a:solidFill>
                  <a:srgbClr val="0000FF"/>
                </a:solidFill>
              </a:rPr>
              <a:t>lbs</a:t>
            </a:r>
            <a:r>
              <a:rPr lang="en-US" dirty="0" smtClean="0"/>
              <a:t>?</a:t>
            </a:r>
          </a:p>
          <a:p>
            <a:pPr lvl="2">
              <a:buClr>
                <a:schemeClr val="tx1"/>
              </a:buClr>
            </a:pPr>
            <a:r>
              <a:rPr lang="en-US" dirty="0" smtClean="0"/>
              <a:t>Substantially higher rates for milk amounts insured greater than 4 million </a:t>
            </a:r>
            <a:r>
              <a:rPr lang="en-US" dirty="0" err="1" smtClean="0"/>
              <a:t>lbs</a:t>
            </a:r>
            <a:endParaRPr lang="en-US" dirty="0" smtClean="0"/>
          </a:p>
          <a:p>
            <a:pPr lvl="2">
              <a:buClr>
                <a:schemeClr val="tx1"/>
              </a:buClr>
            </a:pPr>
            <a:r>
              <a:rPr lang="en-US" dirty="0" smtClean="0"/>
              <a:t>Initial 4 million </a:t>
            </a:r>
            <a:r>
              <a:rPr lang="en-US" dirty="0" err="1" smtClean="0"/>
              <a:t>lbs</a:t>
            </a:r>
            <a:r>
              <a:rPr lang="en-US" dirty="0" smtClean="0"/>
              <a:t> always premiums based on lower cost schedule</a:t>
            </a:r>
          </a:p>
          <a:p>
            <a:pPr lvl="1">
              <a:buClr>
                <a:schemeClr val="tx1"/>
              </a:buClr>
            </a:pPr>
            <a:r>
              <a:rPr lang="en-US" i="1" dirty="0" smtClean="0">
                <a:solidFill>
                  <a:srgbClr val="0000FF"/>
                </a:solidFill>
              </a:rPr>
              <a:t>25% premium discount </a:t>
            </a:r>
            <a:r>
              <a:rPr lang="en-US" dirty="0" smtClean="0"/>
              <a:t>on 2014 and 2015 coverage for first 4 million </a:t>
            </a:r>
            <a:r>
              <a:rPr lang="en-US" dirty="0" err="1" smtClean="0"/>
              <a:t>lbs</a:t>
            </a:r>
            <a:endParaRPr lang="en-US" dirty="0" smtClean="0"/>
          </a:p>
          <a:p>
            <a:pPr lvl="2">
              <a:buClr>
                <a:schemeClr val="tx1"/>
              </a:buClr>
            </a:pPr>
            <a:r>
              <a:rPr lang="en-US" dirty="0" smtClean="0"/>
              <a:t>Except for $8.00 margin</a:t>
            </a:r>
          </a:p>
          <a:p>
            <a:pPr lvl="1">
              <a:buClr>
                <a:schemeClr val="tx1"/>
              </a:buClr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03405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A4DBA83C-5B91-4C05-AF41-3C9686BE27BA}" type="datetime4">
              <a:rPr lang="en-US" smtClean="0"/>
              <a:pPr/>
              <a:t>October 21, 2014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9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39" y="1499755"/>
            <a:ext cx="7918191" cy="406915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61824" y="5413347"/>
            <a:ext cx="6030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Note:  Net Margin = Margin Guarantee ─ Premium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2013, the annual average WI yield/cow was </a:t>
            </a:r>
          </a:p>
          <a:p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21,353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lbs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Mil. Lbs produced by 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 cow herd</a:t>
            </a:r>
          </a:p>
        </p:txBody>
      </p:sp>
      <p:sp>
        <p:nvSpPr>
          <p:cNvPr id="4" name="Oval 3"/>
          <p:cNvSpPr/>
          <p:nvPr/>
        </p:nvSpPr>
        <p:spPr>
          <a:xfrm>
            <a:off x="6217302" y="4128857"/>
            <a:ext cx="1072599" cy="77992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53602" y="5568905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0ȼ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50.0ȼ 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coverage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994065" y="4909558"/>
            <a:ext cx="591671" cy="74794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049407" y="5139753"/>
            <a:ext cx="1038578" cy="295564"/>
          </a:xfrm>
          <a:prstGeom prst="ellipse">
            <a:avLst/>
          </a:prstGeom>
          <a:noFill/>
          <a:ln w="31750"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411582" y="5123585"/>
            <a:ext cx="1038578" cy="352012"/>
          </a:xfrm>
          <a:prstGeom prst="ellipse">
            <a:avLst/>
          </a:prstGeom>
          <a:noFill/>
          <a:ln w="317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22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03405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A4DBA83C-5B91-4C05-AF41-3C9686BE27BA}" type="datetime4">
              <a:rPr lang="en-US" smtClean="0"/>
              <a:pPr/>
              <a:t>October 21, 2014</a:t>
            </a:fld>
            <a:endParaRPr lang="en-US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730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Impacts Premium Rates?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61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511" y="1482586"/>
            <a:ext cx="6682032" cy="490482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To what degree are </a:t>
            </a:r>
            <a:r>
              <a:rPr lang="en-US" i="1" dirty="0" smtClean="0">
                <a:solidFill>
                  <a:srgbClr val="0000FF"/>
                </a:solidFill>
              </a:rPr>
              <a:t>MPP</a:t>
            </a:r>
            <a:r>
              <a:rPr lang="en-US" dirty="0" smtClean="0"/>
              <a:t> contracts subsidized?</a:t>
            </a:r>
          </a:p>
          <a:p>
            <a:pPr lvl="1">
              <a:buClr>
                <a:schemeClr val="tx1"/>
              </a:buClr>
            </a:pPr>
            <a:r>
              <a:rPr lang="en-US" dirty="0" smtClean="0">
                <a:ea typeface="Times New Roman" panose="02020603050405020304" pitchFamily="18" charset="0"/>
              </a:rPr>
              <a:t>100% subsidy @ $4.00:  $0 premium</a:t>
            </a:r>
          </a:p>
          <a:p>
            <a:pPr lvl="1">
              <a:buClr>
                <a:schemeClr val="tx1"/>
              </a:buClr>
            </a:pPr>
            <a:r>
              <a:rPr lang="en-US" dirty="0" smtClean="0">
                <a:ea typeface="Times New Roman" panose="02020603050405020304" pitchFamily="18" charset="0"/>
              </a:rPr>
              <a:t>&gt; $4.00: </a:t>
            </a:r>
            <a:r>
              <a:rPr lang="en-US" i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Implicit</a:t>
            </a:r>
            <a:r>
              <a:rPr lang="en-US" dirty="0" smtClean="0">
                <a:ea typeface="Times New Roman" panose="02020603050405020304" pitchFamily="18" charset="0"/>
              </a:rPr>
              <a:t> subsidy where value depends on milk and feed markets</a:t>
            </a:r>
          </a:p>
          <a:p>
            <a:pPr lvl="1">
              <a:buClr>
                <a:schemeClr val="tx1"/>
              </a:buClr>
            </a:pPr>
            <a:r>
              <a:rPr lang="en-US" dirty="0" smtClean="0">
                <a:ea typeface="Times New Roman" panose="02020603050405020304" pitchFamily="18" charset="0"/>
              </a:rPr>
              <a:t>Program not self-financing</a:t>
            </a:r>
          </a:p>
          <a:p>
            <a:pPr lvl="1">
              <a:buClr>
                <a:schemeClr val="tx1"/>
              </a:buClr>
            </a:pPr>
            <a:r>
              <a:rPr lang="en-US" dirty="0" smtClean="0">
                <a:ea typeface="Times New Roman" panose="02020603050405020304" pitchFamily="18" charset="0"/>
              </a:rPr>
              <a:t>Subsidy changes given </a:t>
            </a:r>
          </a:p>
          <a:p>
            <a:pPr lvl="2">
              <a:buClr>
                <a:schemeClr val="tx1"/>
              </a:buClr>
            </a:pPr>
            <a:r>
              <a:rPr lang="en-US" dirty="0" smtClean="0">
                <a:ea typeface="Times New Roman" panose="02020603050405020304" pitchFamily="18" charset="0"/>
              </a:rPr>
              <a:t>Market conditions</a:t>
            </a:r>
          </a:p>
          <a:p>
            <a:pPr lvl="2">
              <a:buClr>
                <a:schemeClr val="tx1"/>
              </a:buClr>
            </a:pPr>
            <a:r>
              <a:rPr lang="en-US" dirty="0" smtClean="0">
                <a:ea typeface="Times New Roman" panose="02020603050405020304" pitchFamily="18" charset="0"/>
              </a:rPr>
              <a:t>Margin target </a:t>
            </a:r>
          </a:p>
          <a:p>
            <a:pPr lvl="2">
              <a:buClr>
                <a:schemeClr val="tx1"/>
              </a:buClr>
            </a:pPr>
            <a:r>
              <a:rPr lang="en-US" dirty="0" smtClean="0">
                <a:ea typeface="Times New Roman" panose="02020603050405020304" pitchFamily="18" charset="0"/>
              </a:rPr>
              <a:t>Whether amount of milk insured is in excess of 4 million </a:t>
            </a:r>
            <a:r>
              <a:rPr lang="en-US" dirty="0" err="1" smtClean="0">
                <a:ea typeface="Times New Roman" panose="02020603050405020304" pitchFamily="18" charset="0"/>
              </a:rPr>
              <a:t>lbs</a:t>
            </a:r>
            <a:endParaRPr lang="en-US" dirty="0" smtClean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chemeClr val="tx1"/>
              </a:buClr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88936-151B-4696-BB66-AB13EC0A17D5}" type="datetime4">
              <a:rPr lang="en-US" smtClean="0"/>
              <a:t>October 21, 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Premiums Subsidized?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93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3534" y="1417638"/>
            <a:ext cx="6572446" cy="3674315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>
                <a:ea typeface="Times New Roman" panose="02020603050405020304" pitchFamily="18" charset="0"/>
              </a:rPr>
              <a:t>There 2 alternatives:</a:t>
            </a:r>
          </a:p>
          <a:p>
            <a:pPr lvl="1">
              <a:buClr>
                <a:schemeClr val="tx1"/>
              </a:buClr>
            </a:pPr>
            <a:r>
              <a:rPr lang="en-US" dirty="0" smtClean="0">
                <a:ea typeface="Times New Roman" panose="02020603050405020304" pitchFamily="18" charset="0"/>
              </a:rPr>
              <a:t>100</a:t>
            </a:r>
            <a:r>
              <a:rPr lang="en-US" dirty="0">
                <a:ea typeface="Times New Roman" panose="02020603050405020304" pitchFamily="18" charset="0"/>
              </a:rPr>
              <a:t>% at sign-up; </a:t>
            </a:r>
            <a:r>
              <a:rPr lang="en-US" dirty="0" smtClean="0">
                <a:ea typeface="Times New Roman" panose="02020603050405020304" pitchFamily="18" charset="0"/>
              </a:rPr>
              <a:t>or</a:t>
            </a:r>
          </a:p>
          <a:p>
            <a:pPr lvl="1">
              <a:buClr>
                <a:schemeClr val="tx1"/>
              </a:buClr>
            </a:pPr>
            <a:r>
              <a:rPr lang="en-US" i="1" dirty="0" smtClean="0">
                <a:ea typeface="Times New Roman" panose="02020603050405020304" pitchFamily="18" charset="0"/>
              </a:rPr>
              <a:t>25</a:t>
            </a:r>
            <a:r>
              <a:rPr lang="en-US" i="1" dirty="0">
                <a:ea typeface="Times New Roman" panose="02020603050405020304" pitchFamily="18" charset="0"/>
              </a:rPr>
              <a:t>% min. </a:t>
            </a:r>
            <a:r>
              <a:rPr lang="en-US" dirty="0">
                <a:ea typeface="Times New Roman" panose="02020603050405020304" pitchFamily="18" charset="0"/>
              </a:rPr>
              <a:t>by end of Feb., </a:t>
            </a:r>
            <a:r>
              <a:rPr lang="en-US" i="1" dirty="0">
                <a:ea typeface="Times New Roman" panose="02020603050405020304" pitchFamily="18" charset="0"/>
              </a:rPr>
              <a:t>remainder</a:t>
            </a:r>
            <a:r>
              <a:rPr lang="en-US" dirty="0">
                <a:ea typeface="Times New Roman" panose="02020603050405020304" pitchFamily="18" charset="0"/>
              </a:rPr>
              <a:t> by June 30</a:t>
            </a:r>
            <a:r>
              <a:rPr lang="en-US" baseline="30000" dirty="0">
                <a:ea typeface="Times New Roman" panose="02020603050405020304" pitchFamily="18" charset="0"/>
              </a:rPr>
              <a:t>th</a:t>
            </a:r>
            <a:r>
              <a:rPr lang="en-US" dirty="0">
                <a:ea typeface="Times New Roman" panose="02020603050405020304" pitchFamily="18" charset="0"/>
              </a:rPr>
              <a:t> of insured year </a:t>
            </a:r>
            <a:endParaRPr lang="en-US" dirty="0" smtClean="0">
              <a:ea typeface="Times New Roman" panose="02020603050405020304" pitchFamily="18" charset="0"/>
            </a:endParaRPr>
          </a:p>
          <a:p>
            <a:pPr>
              <a:buClr>
                <a:schemeClr val="tx1"/>
              </a:buClr>
            </a:pPr>
            <a:r>
              <a:rPr lang="en-US" dirty="0" smtClean="0">
                <a:ea typeface="Times New Roman" panose="02020603050405020304" pitchFamily="18" charset="0"/>
              </a:rPr>
              <a:t>This contrasts with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LGM-Dairy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</a:p>
          <a:p>
            <a:pPr lvl="1">
              <a:buClr>
                <a:schemeClr val="tx1"/>
              </a:buClr>
            </a:pP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LGM-Dairy</a:t>
            </a:r>
            <a:r>
              <a:rPr lang="en-US" dirty="0" smtClean="0">
                <a:ea typeface="Times New Roman" panose="02020603050405020304" pitchFamily="18" charset="0"/>
              </a:rPr>
              <a:t> premium not due until 11 months after contract purchase</a:t>
            </a:r>
            <a:endParaRPr lang="en-US" dirty="0">
              <a:ea typeface="Times New Roman" panose="02020603050405020304" pitchFamily="18" charset="0"/>
            </a:endParaRPr>
          </a:p>
          <a:p>
            <a:pPr marL="225425" indent="-22542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ea typeface="Times New Roman" panose="02020603050405020304" pitchFamily="18" charset="0"/>
              </a:rPr>
              <a:t>Premiums </a:t>
            </a:r>
            <a:r>
              <a:rPr lang="en-US" dirty="0">
                <a:ea typeface="Times New Roman" panose="02020603050405020304" pitchFamily="18" charset="0"/>
              </a:rPr>
              <a:t>subtracted from any </a:t>
            </a:r>
            <a:r>
              <a:rPr lang="en-US" dirty="0" smtClean="0">
                <a:ea typeface="Times New Roman" panose="02020603050405020304" pitchFamily="18" charset="0"/>
              </a:rPr>
              <a:t>indemnity payment forthcoming</a:t>
            </a:r>
            <a:endParaRPr lang="en-US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chemeClr val="tx1"/>
              </a:buClr>
            </a:pPr>
            <a:endParaRPr lang="en-US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chemeClr val="tx1"/>
              </a:buClr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88936-151B-4696-BB66-AB13EC0A17D5}" type="datetime4">
              <a:rPr lang="en-US" smtClean="0"/>
              <a:t>October 21, 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are Premiums Due?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46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9" y="1464156"/>
            <a:ext cx="2231609" cy="24661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1010" y="1462462"/>
            <a:ext cx="6627833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</a:t>
            </a:r>
            <a:r>
              <a:rPr lang="en-US" dirty="0">
                <a:effectLst/>
              </a:rPr>
              <a:t> enrollment: No impact on ability to use other risk management systems except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LGM-Dairy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>
                <a:effectLst/>
              </a:rPr>
              <a:t>Cannot participate in both</a:t>
            </a:r>
          </a:p>
          <a:p>
            <a:pPr lvl="1"/>
            <a:r>
              <a:rPr lang="en-US" dirty="0">
                <a:effectLst/>
              </a:rPr>
              <a:t>Use of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LGM-Dairy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impacts how to enroll in </a:t>
            </a:r>
            <a:r>
              <a:rPr lang="en-US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</a:t>
            </a:r>
            <a:r>
              <a:rPr lang="en-US" dirty="0">
                <a:effectLst/>
              </a:rPr>
              <a:t> if </a:t>
            </a:r>
            <a:r>
              <a:rPr lang="en-US" dirty="0" smtClean="0">
                <a:effectLst/>
              </a:rPr>
              <a:t>desired </a:t>
            </a:r>
          </a:p>
          <a:p>
            <a:pPr lvl="1"/>
            <a:r>
              <a:rPr lang="en-US" dirty="0" smtClean="0">
                <a:effectLst/>
              </a:rPr>
              <a:t>Use </a:t>
            </a:r>
            <a:r>
              <a:rPr lang="en-US" dirty="0">
                <a:effectLst/>
              </a:rPr>
              <a:t>of </a:t>
            </a:r>
            <a:r>
              <a:rPr lang="en-US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</a:t>
            </a:r>
            <a:r>
              <a:rPr lang="en-US" dirty="0">
                <a:effectLst/>
              </a:rPr>
              <a:t> </a:t>
            </a:r>
            <a:r>
              <a:rPr lang="en-US" dirty="0" smtClean="0"/>
              <a:t>will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impact </a:t>
            </a:r>
            <a:r>
              <a:rPr lang="en-US" dirty="0" smtClean="0">
                <a:effectLst/>
              </a:rPr>
              <a:t>the degree of use </a:t>
            </a:r>
            <a:r>
              <a:rPr lang="en-US" dirty="0">
                <a:effectLst/>
              </a:rPr>
              <a:t>of other </a:t>
            </a:r>
            <a:r>
              <a:rPr lang="en-US" dirty="0" smtClean="0">
                <a:effectLst/>
              </a:rPr>
              <a:t>risk management systems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46692" y="185183"/>
            <a:ext cx="7402152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A00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AB09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of 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Other Margin Risk Management Systems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03405" cy="222578"/>
          </a:xfrm>
        </p:spPr>
        <p:txBody>
          <a:bodyPr/>
          <a:lstStyle/>
          <a:p>
            <a:fld id="{2DE88936-151B-4696-BB66-AB13EC0A17D5}" type="datetime4">
              <a:rPr lang="en-US" smtClean="0"/>
              <a:t>October 21, 2014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956" y="5193858"/>
            <a:ext cx="4413887" cy="1036410"/>
          </a:xfrm>
          <a:prstGeom prst="rect">
            <a:avLst/>
          </a:prstGeom>
          <a:ln>
            <a:noFill/>
          </a:ln>
          <a:effectLst>
            <a:outerShdw blurRad="304800" dist="63500" dir="2700000" algn="tl" rotWithShape="0">
              <a:prstClr val="black"/>
            </a:outerShdw>
          </a:effectLst>
        </p:spPr>
      </p:pic>
      <p:pic>
        <p:nvPicPr>
          <p:cNvPr id="1026" name="Picture 2" descr="https://encrypted-tbn2.gstatic.com/images?q=tbn:ANd9GcRgTn-z74pjS3pEtZSJkMjbeixsFtAK-ynZyNVQD__926kwQMwO_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7" y="4545105"/>
            <a:ext cx="2104123" cy="1580431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ffectLst>
            <a:outerShdw blurRad="304800" dist="63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11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343" y="3716480"/>
            <a:ext cx="2428726" cy="2655407"/>
          </a:xfrm>
          <a:prstGeom prst="rect">
            <a:avLst/>
          </a:prstGeom>
          <a:effectLst>
            <a:outerShdw blurRad="304800" dist="63500" dir="2700000" algn="tl" rotWithShape="0">
              <a:prstClr val="black"/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294" y="1393915"/>
            <a:ext cx="5934635" cy="480649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 smtClean="0"/>
              <a:t>If enrolled in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</a:t>
            </a:r>
            <a:r>
              <a:rPr lang="en-US" dirty="0" smtClean="0"/>
              <a:t> one can still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Forward contract farm milk </a:t>
            </a:r>
            <a:r>
              <a:rPr lang="en-US" dirty="0"/>
              <a:t>with </a:t>
            </a:r>
            <a:r>
              <a:rPr lang="en-US" dirty="0" smtClean="0"/>
              <a:t>processor and/or purchased feed </a:t>
            </a:r>
            <a:r>
              <a:rPr lang="en-US" dirty="0"/>
              <a:t>from </a:t>
            </a:r>
            <a:r>
              <a:rPr lang="en-US" dirty="0" smtClean="0"/>
              <a:t>input supplier 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Continue </a:t>
            </a:r>
            <a:r>
              <a:rPr lang="en-US" dirty="0"/>
              <a:t>to use </a:t>
            </a:r>
            <a:r>
              <a:rPr lang="en-US" dirty="0" smtClean="0"/>
              <a:t>futures and options if desired</a:t>
            </a:r>
            <a:endParaRPr lang="en-US" dirty="0"/>
          </a:p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E4F8-12FF-46C6-91D4-7ADBDC2FFD07}" type="datetime4">
              <a:rPr lang="en-US" smtClean="0">
                <a:solidFill>
                  <a:prstClr val="black"/>
                </a:solidFill>
              </a:rPr>
              <a:pPr/>
              <a:t>October 21, 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dirty="0" smtClean="0"/>
              <a:t>The National Program on Dairy Markets and Policy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46692" y="185183"/>
            <a:ext cx="7402152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A00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AB09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of 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Other Margin Risk Management Systems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83" y="1900887"/>
            <a:ext cx="1203256" cy="1490013"/>
          </a:xfrm>
          <a:prstGeom prst="rect">
            <a:avLst/>
          </a:prstGeom>
          <a:ln>
            <a:noFill/>
          </a:ln>
          <a:effectLst>
            <a:outerShdw blurRad="304800" dist="63500" dir="2700000" algn="tl" rotWithShape="0">
              <a:prstClr val="black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24" y="3962451"/>
            <a:ext cx="3815138" cy="2163463"/>
          </a:xfrm>
          <a:prstGeom prst="rect">
            <a:avLst/>
          </a:prstGeom>
          <a:effectLst>
            <a:outerShdw blurRad="304800" dist="635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396353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46692" y="1651151"/>
            <a:ext cx="6981880" cy="3862143"/>
          </a:xfrm>
        </p:spPr>
        <p:txBody>
          <a:bodyPr>
            <a:noAutofit/>
          </a:bodyPr>
          <a:lstStyle/>
          <a:p>
            <a:r>
              <a:rPr lang="en-US" dirty="0"/>
              <a:t>How can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LGM-Dairy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</a:t>
            </a:r>
            <a:r>
              <a:rPr lang="en-US" dirty="0"/>
              <a:t>) user’s transition to use of </a:t>
            </a:r>
            <a:r>
              <a:rPr lang="en-US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</a:t>
            </a:r>
            <a:r>
              <a:rPr lang="en-US" dirty="0"/>
              <a:t> (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LGM-Dairy</a:t>
            </a:r>
            <a:r>
              <a:rPr lang="en-US" dirty="0" smtClean="0"/>
              <a:t>)?</a:t>
            </a:r>
          </a:p>
          <a:p>
            <a:pPr lvl="1"/>
            <a:r>
              <a:rPr lang="en-US" dirty="0" smtClean="0"/>
              <a:t>Once purchased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</a:t>
            </a:r>
            <a:r>
              <a:rPr lang="en-US" dirty="0" smtClean="0"/>
              <a:t> contract holders </a:t>
            </a:r>
            <a:r>
              <a:rPr lang="en-US" i="1" dirty="0" smtClean="0">
                <a:solidFill>
                  <a:srgbClr val="FF0000"/>
                </a:solidFill>
              </a:rPr>
              <a:t>cannot </a:t>
            </a:r>
            <a:r>
              <a:rPr lang="en-US" dirty="0" smtClean="0"/>
              <a:t>purchase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LGM-Dairy</a:t>
            </a:r>
          </a:p>
          <a:p>
            <a:pPr lvl="1">
              <a:buClr>
                <a:schemeClr val="tx1"/>
              </a:buClr>
            </a:pP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LGM-Dairy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contract holders have the ability to transition to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FF0000"/>
                </a:solidFill>
              </a:rPr>
              <a:t>if desired </a:t>
            </a:r>
            <a:endParaRPr lang="en-US" dirty="0" smtClean="0"/>
          </a:p>
          <a:p>
            <a:pPr lvl="2">
              <a:buClr>
                <a:schemeClr val="tx1"/>
              </a:buClr>
            </a:pPr>
            <a:r>
              <a:rPr lang="en-US" dirty="0" smtClean="0"/>
              <a:t>Current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LGM-Dairy</a:t>
            </a:r>
            <a:r>
              <a:rPr lang="en-US" dirty="0" smtClean="0"/>
              <a:t> contract holders can continue to use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LGM-Dairy </a:t>
            </a:r>
            <a:r>
              <a:rPr lang="en-US" dirty="0" smtClean="0"/>
              <a:t>and just not sign up for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46692" y="185183"/>
            <a:ext cx="7402152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A00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AB09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of 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Other Margin Risk Management Systems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67853" cy="222578"/>
          </a:xfrm>
        </p:spPr>
        <p:txBody>
          <a:bodyPr/>
          <a:lstStyle/>
          <a:p>
            <a:fld id="{927BE4F8-12FF-46C6-91D4-7ADBDC2FFD07}" type="datetime4">
              <a:rPr lang="en-US" smtClean="0">
                <a:solidFill>
                  <a:prstClr val="black"/>
                </a:solidFill>
              </a:rPr>
              <a:pPr/>
              <a:t>October 21, 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dirty="0" smtClean="0"/>
              <a:t>The National Program on Dairy Markets and 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63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45674" y="1501888"/>
            <a:ext cx="7001538" cy="4508948"/>
          </a:xfrm>
        </p:spPr>
        <p:txBody>
          <a:bodyPr>
            <a:noAutofit/>
          </a:bodyPr>
          <a:lstStyle/>
          <a:p>
            <a:r>
              <a:rPr lang="en-US" dirty="0" smtClean="0"/>
              <a:t>Alternative transition protocols </a:t>
            </a:r>
            <a:r>
              <a:rPr lang="en-US" dirty="0" smtClean="0">
                <a:solidFill>
                  <a:srgbClr val="FF0000"/>
                </a:solidFill>
              </a:rPr>
              <a:t>if desired</a:t>
            </a:r>
            <a:r>
              <a:rPr lang="en-US" dirty="0" smtClean="0"/>
              <a:t>:</a:t>
            </a:r>
          </a:p>
          <a:p>
            <a:pPr lvl="1">
              <a:buClr>
                <a:schemeClr val="tx1"/>
              </a:buClr>
            </a:pPr>
            <a:r>
              <a:rPr lang="en-US" dirty="0" smtClean="0">
                <a:solidFill>
                  <a:srgbClr val="FF0000"/>
                </a:solidFill>
              </a:rPr>
              <a:t>2014/15</a:t>
            </a:r>
            <a:r>
              <a:rPr lang="en-US" dirty="0">
                <a:solidFill>
                  <a:prstClr val="black"/>
                </a:solidFill>
              </a:rPr>
              <a:t>:  Contract holders can transition to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with coverage starting after fulfilling </a:t>
            </a:r>
            <a:r>
              <a:rPr lang="en-US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LGM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contract</a:t>
            </a:r>
          </a:p>
          <a:p>
            <a:pPr lvl="1">
              <a:buClr>
                <a:schemeClr val="tx1"/>
              </a:buClr>
            </a:pPr>
            <a:r>
              <a:rPr lang="en-US" dirty="0" smtClean="0">
                <a:solidFill>
                  <a:srgbClr val="FF0000"/>
                </a:solidFill>
              </a:rPr>
              <a:t>After </a:t>
            </a:r>
            <a:r>
              <a:rPr lang="en-US" dirty="0">
                <a:solidFill>
                  <a:srgbClr val="FF0000"/>
                </a:solidFill>
              </a:rPr>
              <a:t>2015</a:t>
            </a:r>
            <a:r>
              <a:rPr lang="en-US" dirty="0">
                <a:solidFill>
                  <a:prstClr val="black"/>
                </a:solidFill>
              </a:rPr>
              <a:t>:  Cannot have active </a:t>
            </a:r>
            <a:r>
              <a:rPr lang="en-US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LGM</a:t>
            </a:r>
            <a:r>
              <a:rPr lang="en-US" dirty="0">
                <a:solidFill>
                  <a:prstClr val="black"/>
                </a:solidFill>
              </a:rPr>
              <a:t> contract for months covered by desired </a:t>
            </a:r>
            <a:r>
              <a:rPr lang="en-US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contract</a:t>
            </a:r>
          </a:p>
          <a:p>
            <a:pPr lvl="2">
              <a:buClr>
                <a:schemeClr val="tx1"/>
              </a:buClr>
            </a:pPr>
            <a:r>
              <a:rPr lang="en-US" sz="28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i.e., No </a:t>
            </a:r>
            <a:r>
              <a:rPr lang="en-US" sz="2800" i="1" dirty="0" smtClean="0">
                <a:solidFill>
                  <a:srgbClr val="0000FF"/>
                </a:solidFill>
                <a:ea typeface="Times New Roman" panose="02020603050405020304" pitchFamily="18" charset="0"/>
              </a:rPr>
              <a:t>LGM-Dairy</a:t>
            </a:r>
            <a:r>
              <a:rPr lang="en-US" sz="28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covered months after Dec. of prior year</a:t>
            </a:r>
            <a:endParaRPr lang="en-US" sz="2800" dirty="0">
              <a:solidFill>
                <a:srgbClr val="FF00FF"/>
              </a:solidFill>
              <a:ea typeface="Times New Roman" panose="02020603050405020304" pitchFamily="18" charset="0"/>
            </a:endParaRPr>
          </a:p>
          <a:p>
            <a:pPr lvl="2">
              <a:buClr>
                <a:schemeClr val="tx1"/>
              </a:buClr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46692" y="185183"/>
            <a:ext cx="7402152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A00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AB09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of 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Other Margin Risk Management Systems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67853" cy="222578"/>
          </a:xfrm>
        </p:spPr>
        <p:txBody>
          <a:bodyPr/>
          <a:lstStyle/>
          <a:p>
            <a:fld id="{927BE4F8-12FF-46C6-91D4-7ADBDC2FFD07}" type="datetime4">
              <a:rPr lang="en-US" smtClean="0">
                <a:solidFill>
                  <a:prstClr val="black"/>
                </a:solidFill>
              </a:rPr>
              <a:pPr/>
              <a:t>October 21, 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dirty="0" smtClean="0"/>
              <a:t>The National Program on Dairy Markets and 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20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9913" y="1279308"/>
            <a:ext cx="7198659" cy="5206850"/>
          </a:xfrm>
        </p:spPr>
        <p:txBody>
          <a:bodyPr>
            <a:noAutofit/>
          </a:bodyPr>
          <a:lstStyle/>
          <a:p>
            <a:r>
              <a:rPr lang="en-US" dirty="0"/>
              <a:t>P</a:t>
            </a:r>
            <a:r>
              <a:rPr lang="en-US" dirty="0" smtClean="0"/>
              <a:t>roducer 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annot set </a:t>
            </a:r>
            <a:r>
              <a:rPr lang="en-US" dirty="0" smtClean="0"/>
              <a:t>minimum </a:t>
            </a:r>
            <a:r>
              <a:rPr lang="en-US" i="1" dirty="0" smtClean="0">
                <a:solidFill>
                  <a:srgbClr val="FF0000"/>
                </a:solidFill>
              </a:rPr>
              <a:t>I</a:t>
            </a:r>
            <a:r>
              <a:rPr lang="en-US" sz="3200" i="1" dirty="0" smtClean="0">
                <a:solidFill>
                  <a:srgbClr val="FF0000"/>
                </a:solidFill>
              </a:rPr>
              <a:t>OFC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above $8.00 even during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with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LGM-Dairy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 system based on CME futures and options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reflect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farm’s market risk due to use of national average prices</a:t>
            </a:r>
          </a:p>
          <a:p>
            <a:pPr lvl="1"/>
            <a:r>
              <a:rPr lang="en-US" dirty="0" smtClean="0"/>
              <a:t>How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does an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-defined margin translate into a farm’s actual 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IOFC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margin?</a:t>
            </a:r>
          </a:p>
          <a:p>
            <a:pPr marL="1030288" lvl="2" indent="-342900">
              <a:spcBef>
                <a:spcPts val="0"/>
              </a:spcBef>
            </a:pPr>
            <a:r>
              <a:rPr lang="en-US" dirty="0" smtClean="0"/>
              <a:t>Operation’s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feed and milk price basis</a:t>
            </a:r>
          </a:p>
          <a:p>
            <a:pPr marL="1030288" lvl="2" indent="-342900">
              <a:spcBef>
                <a:spcPts val="0"/>
              </a:spcBef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of home-grown feeds (i.e., not purchased in the marketplace)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84647" y="134840"/>
            <a:ext cx="7402152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Issues?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67853" cy="222578"/>
          </a:xfrm>
        </p:spPr>
        <p:txBody>
          <a:bodyPr/>
          <a:lstStyle/>
          <a:p>
            <a:fld id="{927BE4F8-12FF-46C6-91D4-7ADBDC2FFD07}" type="datetime4">
              <a:rPr lang="en-US" smtClean="0">
                <a:solidFill>
                  <a:prstClr val="black"/>
                </a:solidFill>
              </a:rPr>
              <a:pPr/>
              <a:t>October 21, 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dirty="0" smtClean="0"/>
              <a:t>The National Program on Dairy Markets and 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90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22" y="1461154"/>
            <a:ext cx="8616099" cy="2733774"/>
          </a:xfrm>
        </p:spPr>
        <p:txBody>
          <a:bodyPr anchor="t" anchorCtr="1">
            <a:noAutofit/>
          </a:bodyPr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USDA grant is acknowledged: USDA-NIFA Award No. 2012-49200-20032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634" y="3661483"/>
            <a:ext cx="2648504" cy="5414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304800" dist="63500" dir="2700000" algn="tl" rotWithShape="0">
              <a:prstClr val="black"/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792" y="4427400"/>
            <a:ext cx="2079864" cy="5774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304800" dist="63500" dir="2700000" algn="tl" rotWithShape="0">
              <a:prstClr val="black"/>
            </a:outerShdw>
          </a:effectLst>
        </p:spPr>
      </p:pic>
      <p:pic>
        <p:nvPicPr>
          <p:cNvPr id="1028" name="Picture 4" descr="F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452" y="4410335"/>
            <a:ext cx="1242291" cy="124229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304800" dist="63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ncrme.org/images/NCRME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634" y="4383707"/>
            <a:ext cx="1295549" cy="129554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304800" dist="63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68" y="3625050"/>
            <a:ext cx="2534456" cy="56987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304800" dist="63500" dir="2700000" algn="tl" rotWithShape="0">
              <a:prstClr val="black"/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4268" y="4410335"/>
            <a:ext cx="1300555" cy="75865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304800" dist="63500" dir="2700000" algn="tl" rotWithShape="0">
              <a:prstClr val="black"/>
            </a:out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362634" y="32184"/>
            <a:ext cx="69402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A00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Dairy Marketing and Policy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DMaP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Group</a:t>
            </a:r>
            <a:endParaRPr lang="en-US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34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326" y="666266"/>
            <a:ext cx="1426265" cy="1894372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304800" dist="63500" dir="2700000" algn="tl" rotWithShape="0">
              <a:prstClr val="black"/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4648" y="1417638"/>
            <a:ext cx="6614607" cy="4618551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Feed ration profile is fixed for all months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LGM-Dairy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farm-specific ration can vary across months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Producer may want to only insure against purchased feed market risk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Amount of milk insured</a:t>
            </a:r>
            <a:endParaRPr lang="en-US" sz="3200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chemeClr val="tx1"/>
              </a:buClr>
            </a:pPr>
            <a:r>
              <a:rPr lang="en-US" dirty="0" smtClean="0"/>
              <a:t>Slow </a:t>
            </a:r>
            <a:r>
              <a:rPr lang="en-US" i="1" dirty="0">
                <a:solidFill>
                  <a:srgbClr val="0000FF"/>
                </a:solidFill>
              </a:rPr>
              <a:t>APH </a:t>
            </a:r>
            <a:r>
              <a:rPr lang="en-US" dirty="0" smtClean="0"/>
              <a:t>growth regardless of on-farm expansion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Milk in excess of 90% of </a:t>
            </a:r>
            <a:r>
              <a:rPr lang="en-US" i="1" dirty="0" smtClean="0">
                <a:solidFill>
                  <a:srgbClr val="0000FF"/>
                </a:solidFill>
              </a:rPr>
              <a:t>APH</a:t>
            </a:r>
            <a:r>
              <a:rPr lang="en-US" dirty="0" smtClean="0"/>
              <a:t> uninsured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Issues?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67853" cy="222578"/>
          </a:xfrm>
        </p:spPr>
        <p:txBody>
          <a:bodyPr/>
          <a:lstStyle/>
          <a:p>
            <a:fld id="{927BE4F8-12FF-46C6-91D4-7ADBDC2FFD07}" type="datetime4">
              <a:rPr lang="en-US" smtClean="0">
                <a:solidFill>
                  <a:prstClr val="black"/>
                </a:solidFill>
              </a:rPr>
              <a:pPr/>
              <a:t>October 21, 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dirty="0" smtClean="0"/>
              <a:t>The National Program on Dairy Markets and 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5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379" y="1342132"/>
            <a:ext cx="6498065" cy="4351338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dirty="0" smtClean="0"/>
              <a:t>Milk components in excess of U.S. average uninsured 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Under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</a:t>
            </a:r>
            <a:r>
              <a:rPr lang="en-US" dirty="0" smtClean="0"/>
              <a:t> milk is assumed to have average quality and therefore price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Issues?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67853" cy="222578"/>
          </a:xfrm>
        </p:spPr>
        <p:txBody>
          <a:bodyPr/>
          <a:lstStyle/>
          <a:p>
            <a:fld id="{927BE4F8-12FF-46C6-91D4-7ADBDC2FFD07}" type="datetime4">
              <a:rPr lang="en-US" smtClean="0">
                <a:solidFill>
                  <a:prstClr val="black"/>
                </a:solidFill>
              </a:rPr>
              <a:pPr/>
              <a:t>October 21, 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dirty="0" smtClean="0"/>
              <a:t>The National Program on Dairy Markets and Policy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102" y="3381157"/>
            <a:ext cx="4937455" cy="29555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9907" y="3298959"/>
            <a:ext cx="3724835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need to use other risk management systems 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protect </a:t>
            </a:r>
          </a:p>
          <a:p>
            <a:pPr marL="627063" lvl="1" indent="-169863">
              <a:buFont typeface="Arial" panose="020B0604020202020204" pitchFamily="34" charset="0"/>
              <a:buChar char="•"/>
            </a:pP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</a:t>
            </a:r>
            <a:r>
              <a:rPr lang="en-US" sz="29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value </a:t>
            </a:r>
          </a:p>
          <a:p>
            <a:pPr marL="627063" lvl="1" indent="-169863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9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Uninsured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cwt’s</a:t>
            </a:r>
            <a:endParaRPr lang="en-US" sz="29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65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2626698"/>
              </p:ext>
            </p:extLst>
          </p:nvPr>
        </p:nvGraphicFramePr>
        <p:xfrm>
          <a:off x="774465" y="2581837"/>
          <a:ext cx="7595069" cy="4007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</a:t>
            </a:r>
            <a:r>
              <a:rPr lang="en-US" sz="4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vs. </a:t>
            </a:r>
            <a:r>
              <a:rPr lang="en-US" sz="4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MILC</a:t>
            </a:r>
            <a:endParaRPr lang="en-US" sz="40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64836" y="1490570"/>
            <a:ext cx="7014327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MILC program eliminated once MPP program in effect:  i.e. Jan. 1,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22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9B6C-2942-46FB-9B5C-7991965EE0A9}" type="datetime4">
              <a:rPr lang="en-US" smtClean="0"/>
              <a:t>October 21, 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6D5-ACE5-4B4C-9651-13F66B6DECE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957946"/>
              </p:ext>
            </p:extLst>
          </p:nvPr>
        </p:nvGraphicFramePr>
        <p:xfrm>
          <a:off x="2269065" y="1734825"/>
          <a:ext cx="6310160" cy="3139866"/>
        </p:xfrm>
        <a:graphic>
          <a:graphicData uri="http://schemas.openxmlformats.org/drawingml/2006/table">
            <a:tbl>
              <a:tblPr>
                <a:effectLst>
                  <a:outerShdw blurRad="304800" dist="63500" dir="2700000" algn="tl" rotWithShape="0">
                    <a:prstClr val="black"/>
                  </a:outerShdw>
                </a:effectLst>
              </a:tblPr>
              <a:tblGrid>
                <a:gridCol w="1027463"/>
                <a:gridCol w="948479"/>
                <a:gridCol w="986538"/>
                <a:gridCol w="1003889"/>
                <a:gridCol w="742350"/>
                <a:gridCol w="788770"/>
                <a:gridCol w="812671"/>
              </a:tblGrid>
              <a:tr h="657310">
                <a:tc rowSpan="2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Original IOFC Target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2014/15 Net Margin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MPP </a:t>
                      </a:r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Premiums</a:t>
                      </a:r>
                    </a:p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(&lt; 4 mil </a:t>
                      </a:r>
                      <a:r>
                        <a:rPr lang="en-US" sz="1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lbs</a:t>
                      </a:r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LGM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Premiums by Deductible Level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16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2014-15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2016-18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</a:tr>
              <a:tr h="3781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$4.50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$4.493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</a:tr>
              <a:tr h="3781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$5.50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$5.570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$0.030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$0.040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3781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$6.50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$6.433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$0.068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$0.090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$0.26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</a:tr>
              <a:tr h="3781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$7.50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$7.275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$0.225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$0.300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$0.30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3781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$8.00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$7.525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$0.475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$0.475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$0.31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84233" y="4916498"/>
            <a:ext cx="6875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Note:  LGM analysis undertaken on Sept. 24, 2014 for the Sept. contract.  For LGM coverage we chose the least cost contract over the Nov, 2014 – Aug 2015 period that returns a net margin equal to the 2014/15 net margins shown in the 2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column.  The default feed ration is used.  The unsubsidized LGM premiums can be obtained by dividing $0 deductible values by 0.82, $1 values by 0.48 and $2 values by 0.50 .  The actual farm basis will differ across program.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498" y="2412438"/>
            <a:ext cx="1926435" cy="2954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304800" dist="635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a $7.525 net return there is an average 6% indemnity prob.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nder </a:t>
            </a:r>
            <a:r>
              <a:rPr lang="en-US" sz="16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5 bi-month evaluations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 </a:t>
            </a:r>
            <a:r>
              <a:rPr lang="en-US" sz="16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LGM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@$1 deductible there is a 32% indemnity probability for the 10 month contract.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2184233" y="281999"/>
            <a:ext cx="5640587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</a:t>
            </a:r>
            <a:r>
              <a:rPr lang="en-US" sz="4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LGM-Dairy </a:t>
            </a:r>
            <a:r>
              <a:rPr lang="en-US" dirty="0" smtClean="0">
                <a:solidFill>
                  <a:srgbClr val="AB09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Premiums</a:t>
            </a:r>
            <a:endParaRPr lang="en-US" sz="4000" dirty="0">
              <a:solidFill>
                <a:srgbClr val="AB09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701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34</a:t>
            </a:fld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67853" cy="222578"/>
          </a:xfrm>
        </p:spPr>
        <p:txBody>
          <a:bodyPr/>
          <a:lstStyle/>
          <a:p>
            <a:fld id="{927BE4F8-12FF-46C6-91D4-7ADBDC2FFD07}" type="datetime4">
              <a:rPr lang="en-US" smtClean="0">
                <a:solidFill>
                  <a:prstClr val="black"/>
                </a:solidFill>
              </a:rPr>
              <a:pPr/>
              <a:t>October 21, 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dirty="0" smtClean="0"/>
              <a:t>The National Program on Dairy Markets and Policy</a:t>
            </a:r>
            <a:endParaRPr lang="en-US" dirty="0"/>
          </a:p>
        </p:txBody>
      </p:sp>
      <p:sp>
        <p:nvSpPr>
          <p:cNvPr id="11" name="Content Placeholder 2"/>
          <p:cNvSpPr>
            <a:spLocks noGrp="1" noChangeAspect="1"/>
          </p:cNvSpPr>
          <p:nvPr>
            <p:ph idx="1"/>
          </p:nvPr>
        </p:nvSpPr>
        <p:spPr>
          <a:xfrm>
            <a:off x="800469" y="1605897"/>
            <a:ext cx="7886330" cy="3907397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DMaP</a:t>
            </a:r>
            <a:r>
              <a:rPr lang="en-US" dirty="0" smtClean="0"/>
              <a:t> team:  Dedicated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</a:t>
            </a:r>
            <a:r>
              <a:rPr lang="en-US" dirty="0" smtClean="0"/>
              <a:t> website:</a:t>
            </a:r>
          </a:p>
          <a:p>
            <a:pPr marL="511175" lvl="1" indent="-282575">
              <a:buClr>
                <a:schemeClr val="tx1"/>
              </a:buClr>
            </a:pPr>
            <a:r>
              <a:rPr lang="en-US" i="1" dirty="0" smtClean="0">
                <a:solidFill>
                  <a:srgbClr val="FF0000"/>
                </a:solidFill>
              </a:rPr>
              <a:t>http://dairymarkets.org/MPP</a:t>
            </a:r>
          </a:p>
          <a:p>
            <a:r>
              <a:rPr lang="en-US" dirty="0" smtClean="0"/>
              <a:t>Website contains links to software system designed to:</a:t>
            </a:r>
          </a:p>
          <a:p>
            <a:pPr lvl="1"/>
            <a:r>
              <a:rPr lang="en-US" dirty="0" smtClean="0"/>
              <a:t>Enable producers better understand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</a:t>
            </a:r>
            <a:r>
              <a:rPr lang="en-US" dirty="0" smtClean="0"/>
              <a:t> program</a:t>
            </a:r>
          </a:p>
          <a:p>
            <a:pPr lvl="1"/>
            <a:r>
              <a:rPr lang="en-US" dirty="0" smtClean="0"/>
              <a:t>Improve contract design</a:t>
            </a:r>
          </a:p>
          <a:p>
            <a:pPr>
              <a:buClr>
                <a:schemeClr val="tx1"/>
              </a:buClr>
            </a:pP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</a:t>
            </a:r>
            <a:r>
              <a:rPr lang="en-US" dirty="0" smtClean="0"/>
              <a:t> </a:t>
            </a:r>
            <a:r>
              <a:rPr lang="en-US" i="1" dirty="0"/>
              <a:t>Purchase Decision Tool</a:t>
            </a:r>
            <a:endParaRPr lang="en-US" i="1" dirty="0" smtClean="0"/>
          </a:p>
          <a:p>
            <a:pPr lvl="1">
              <a:buClr>
                <a:schemeClr val="tx1"/>
              </a:buClr>
            </a:pPr>
            <a:r>
              <a:rPr lang="en-US" i="1" dirty="0">
                <a:solidFill>
                  <a:srgbClr val="FF0000"/>
                </a:solidFill>
              </a:rPr>
              <a:t>http://</a:t>
            </a:r>
            <a:r>
              <a:rPr lang="en-US" i="1" dirty="0" smtClean="0">
                <a:solidFill>
                  <a:srgbClr val="FF0000"/>
                </a:solidFill>
              </a:rPr>
              <a:t>dairymarkets.org/MPP/Tool</a:t>
            </a:r>
            <a:endParaRPr lang="en-US" i="1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</a:pPr>
            <a:endParaRPr lang="en-US" dirty="0" smtClean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297786" y="274638"/>
            <a:ext cx="7402152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A00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Decision-Making Resources</a:t>
            </a:r>
            <a:endParaRPr lang="en-US" dirty="0">
              <a:solidFill>
                <a:srgbClr val="BA0A0A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363" y="4409708"/>
            <a:ext cx="2466975" cy="1847850"/>
          </a:xfrm>
          <a:prstGeom prst="rect">
            <a:avLst/>
          </a:prstGeom>
          <a:effectLst>
            <a:outerShdw blurRad="304800" dist="635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325800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7812" y="409062"/>
            <a:ext cx="7727215" cy="72189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MPP Participation Decision</a:t>
            </a:r>
            <a:endParaRPr lang="en-US" sz="40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>
          <a:xfrm>
            <a:off x="1054540" y="1427682"/>
            <a:ext cx="6100239" cy="5169765"/>
          </a:xfrm>
        </p:spPr>
        <p:txBody>
          <a:bodyPr>
            <a:noAutofit/>
          </a:bodyPr>
          <a:lstStyle/>
          <a:p>
            <a:r>
              <a:rPr lang="en-US" dirty="0" smtClean="0"/>
              <a:t>Two types of farm operators:</a:t>
            </a:r>
          </a:p>
          <a:p>
            <a:pPr lvl="1"/>
            <a:r>
              <a:rPr lang="en-US" dirty="0" smtClean="0"/>
              <a:t>Those who have signed up going into a particular year</a:t>
            </a:r>
          </a:p>
          <a:p>
            <a:pPr lvl="2"/>
            <a:r>
              <a:rPr lang="en-US" dirty="0" smtClean="0"/>
              <a:t>Need to think about contract design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dirty="0" smtClean="0"/>
              <a:t>% of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APH</a:t>
            </a:r>
            <a:r>
              <a:rPr lang="en-US" dirty="0" smtClean="0"/>
              <a:t> insured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dirty="0" smtClean="0"/>
              <a:t>Target </a:t>
            </a:r>
            <a:r>
              <a:rPr lang="en-US" i="1" dirty="0" smtClean="0">
                <a:solidFill>
                  <a:srgbClr val="FF0000"/>
                </a:solidFill>
              </a:rPr>
              <a:t>IOFC</a:t>
            </a:r>
          </a:p>
          <a:p>
            <a:pPr lvl="1"/>
            <a:r>
              <a:rPr lang="en-US" dirty="0" smtClean="0"/>
              <a:t>Those who have yet to sign-up:</a:t>
            </a:r>
          </a:p>
          <a:p>
            <a:pPr lvl="2"/>
            <a:r>
              <a:rPr lang="en-US" dirty="0" smtClean="0"/>
              <a:t>Decide whether or not to sign-up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dirty="0" smtClean="0"/>
              <a:t>One-time sign-up can happen anytime over Farm Bill life</a:t>
            </a:r>
          </a:p>
          <a:p>
            <a:pPr lvl="2"/>
            <a:r>
              <a:rPr lang="en-US" dirty="0" smtClean="0"/>
              <a:t>If decide to sign up, contract design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727" y="2438400"/>
            <a:ext cx="2400300" cy="1905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973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616" y="137197"/>
            <a:ext cx="5620617" cy="11854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Contract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Decision: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Current Enrollees</a:t>
            </a:r>
            <a:endParaRPr lang="en-US" sz="40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>
          <a:xfrm>
            <a:off x="1198078" y="1476235"/>
            <a:ext cx="6109169" cy="4753535"/>
          </a:xfrm>
        </p:spPr>
        <p:txBody>
          <a:bodyPr>
            <a:noAutofit/>
          </a:bodyPr>
          <a:lstStyle/>
          <a:p>
            <a:r>
              <a:rPr lang="en-US" dirty="0" smtClean="0"/>
              <a:t>Need to look forward for the 12 months encompassed by upcoming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</a:t>
            </a:r>
            <a:r>
              <a:rPr lang="en-US" dirty="0" smtClean="0"/>
              <a:t> contract</a:t>
            </a:r>
          </a:p>
          <a:p>
            <a:pPr lvl="1"/>
            <a:r>
              <a:rPr lang="en-US" dirty="0" smtClean="0"/>
              <a:t>3–15 months from end of MPP sign-up period</a:t>
            </a:r>
          </a:p>
          <a:p>
            <a:pPr>
              <a:buClr>
                <a:schemeClr val="tx1"/>
              </a:buClr>
            </a:pP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</a:t>
            </a:r>
            <a:r>
              <a:rPr lang="en-US" dirty="0" smtClean="0"/>
              <a:t> decision tool used to forecast likely IOFC scenarios</a:t>
            </a:r>
          </a:p>
          <a:p>
            <a:pPr marL="801688" lvl="1" indent="-344488"/>
            <a:r>
              <a:rPr lang="en-US" dirty="0" smtClean="0"/>
              <a:t>Expected IOFC’s</a:t>
            </a:r>
          </a:p>
          <a:p>
            <a:pPr marL="801688" lvl="1" indent="-344488"/>
            <a:r>
              <a:rPr lang="en-US" dirty="0" smtClean="0"/>
              <a:t>Probability of IOFC levels</a:t>
            </a:r>
          </a:p>
          <a:p>
            <a:pPr marL="801688" lvl="1" indent="-344488"/>
            <a:r>
              <a:rPr lang="en-US" dirty="0" smtClean="0"/>
              <a:t>Potential contract outcomes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3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14" y="1924706"/>
            <a:ext cx="8894172" cy="43595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304800" dist="63500" dir="2700000" algn="tl" rotWithShape="0">
              <a:prstClr val="black"/>
            </a:outerShdw>
          </a:effectLst>
        </p:spPr>
      </p:pic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>
          <a:xfrm>
            <a:off x="985430" y="1378967"/>
            <a:ext cx="8033656" cy="557363"/>
          </a:xfrm>
        </p:spPr>
        <p:txBody>
          <a:bodyPr>
            <a:noAutofit/>
          </a:bodyPr>
          <a:lstStyle/>
          <a:p>
            <a:r>
              <a:rPr lang="en-US" sz="2800" dirty="0" smtClean="0"/>
              <a:t>Default Forecast Margin view of </a:t>
            </a:r>
            <a:r>
              <a:rPr lang="en-US" sz="2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</a:t>
            </a:r>
            <a:r>
              <a:rPr lang="en-US" sz="2800" dirty="0" smtClean="0"/>
              <a:t> Decision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4914" y="1938822"/>
            <a:ext cx="1034473" cy="397164"/>
          </a:xfrm>
          <a:prstGeom prst="ellipse">
            <a:avLst/>
          </a:prstGeom>
          <a:noFill/>
          <a:ln w="31750">
            <a:solidFill>
              <a:srgbClr val="0000FF"/>
            </a:solidFill>
          </a:ln>
          <a:effectLst>
            <a:outerShdw blurRad="50800" dist="38100" dir="4200000" sx="102000" sy="102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123302" y="2194754"/>
            <a:ext cx="973737" cy="5340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outerShdw blurRad="50800" dist="38100" dir="2700000" sx="102000" sy="102000" algn="tl" rotWithShape="0">
              <a:prstClr val="black">
                <a:alpha val="5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0876" y="2728782"/>
            <a:ext cx="2896947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>
            <a:outerShdw blurRad="50800" dist="38100" dir="4200000" sx="102000" sy="102000" algn="tl" rotWithShape="0">
              <a:prstClr val="black">
                <a:alpha val="5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you want to analyze </a:t>
            </a:r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LGM-Dairy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program?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95427" y="2379022"/>
            <a:ext cx="2256966" cy="397164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outerShdw blurRad="50800" dist="38100" dir="4200000" sx="102000" sy="102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572000" y="2807856"/>
            <a:ext cx="590552" cy="37197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outerShdw blurRad="50800" dist="38100" dir="2700000" sx="102000" sy="102000" algn="tl" rotWithShape="0">
              <a:prstClr val="black">
                <a:alpha val="5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08219" y="3179833"/>
            <a:ext cx="428232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4200000" sx="102000" sy="102000" algn="tl" rotWithShape="0">
              <a:prstClr val="black">
                <a:alpha val="5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Coverage Year:  Default is forward looking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139542" y="2385505"/>
            <a:ext cx="2699657" cy="397164"/>
          </a:xfrm>
          <a:prstGeom prst="ellipse">
            <a:avLst/>
          </a:prstGeom>
          <a:noFill/>
          <a:ln w="31750">
            <a:solidFill>
              <a:srgbClr val="FF00FF"/>
            </a:solidFill>
          </a:ln>
          <a:effectLst>
            <a:outerShdw blurRad="50800" dist="38100" dir="4200000" sx="102000" sy="102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097039" y="44713"/>
            <a:ext cx="5620617" cy="11854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Contract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Decision: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Current Enrollees</a:t>
            </a:r>
            <a:endParaRPr lang="en-US" sz="40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 rot="231340" flipV="1">
            <a:off x="7917574" y="1198943"/>
            <a:ext cx="470879" cy="1228971"/>
          </a:xfrm>
          <a:custGeom>
            <a:avLst/>
            <a:gdLst>
              <a:gd name="connsiteX0" fmla="*/ 717177 w 717177"/>
              <a:gd name="connsiteY0" fmla="*/ 887506 h 887506"/>
              <a:gd name="connsiteX1" fmla="*/ 555812 w 717177"/>
              <a:gd name="connsiteY1" fmla="*/ 376517 h 887506"/>
              <a:gd name="connsiteX2" fmla="*/ 0 w 717177"/>
              <a:gd name="connsiteY2" fmla="*/ 0 h 88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7177" h="887506">
                <a:moveTo>
                  <a:pt x="717177" y="887506"/>
                </a:moveTo>
                <a:cubicBezTo>
                  <a:pt x="696259" y="705970"/>
                  <a:pt x="675341" y="524435"/>
                  <a:pt x="555812" y="376517"/>
                </a:cubicBezTo>
                <a:cubicBezTo>
                  <a:pt x="436282" y="228599"/>
                  <a:pt x="0" y="0"/>
                  <a:pt x="0" y="0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67352" y="860798"/>
            <a:ext cx="217767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4200000" sx="102000" sy="102000" algn="tl" rotWithShape="0">
              <a:prstClr val="black">
                <a:alpha val="55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Enter your 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lbs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08219" y="3051947"/>
            <a:ext cx="1076695" cy="33895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24914" y="3853543"/>
            <a:ext cx="8474800" cy="250938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24914" y="4104481"/>
            <a:ext cx="8474800" cy="20568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123302" y="3635829"/>
            <a:ext cx="7596155" cy="217714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551" y="3364334"/>
            <a:ext cx="4743450" cy="17430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304800" dist="63500" dir="2700000" algn="tl" rotWithShape="0">
              <a:prstClr val="black"/>
            </a:outerShdw>
          </a:effectLst>
        </p:spPr>
      </p:pic>
      <p:cxnSp>
        <p:nvCxnSpPr>
          <p:cNvPr id="29" name="Straight Arrow Connector 28"/>
          <p:cNvCxnSpPr/>
          <p:nvPr/>
        </p:nvCxnSpPr>
        <p:spPr>
          <a:xfrm flipH="1" flipV="1">
            <a:off x="5867400" y="2647044"/>
            <a:ext cx="707571" cy="7174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18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0" grpId="0" animBg="1"/>
      <p:bldP spid="10" grpId="1" animBg="1"/>
      <p:bldP spid="18" grpId="0" animBg="1"/>
      <p:bldP spid="18" grpId="1" animBg="1"/>
      <p:bldP spid="15" grpId="0" animBg="1"/>
      <p:bldP spid="19" grpId="0" animBg="1"/>
      <p:bldP spid="19" grpId="1" animBg="1"/>
      <p:bldP spid="23" grpId="0" animBg="1"/>
      <p:bldP spid="25" grpId="0" animBg="1"/>
      <p:bldP spid="25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>
          <a:xfrm>
            <a:off x="774539" y="1435417"/>
            <a:ext cx="6943117" cy="557363"/>
          </a:xfrm>
        </p:spPr>
        <p:txBody>
          <a:bodyPr>
            <a:noAutofit/>
          </a:bodyPr>
          <a:lstStyle/>
          <a:p>
            <a:r>
              <a:rPr lang="en-US" i="1" dirty="0" smtClean="0"/>
              <a:t>Forecast Graph </a:t>
            </a:r>
            <a:r>
              <a:rPr lang="en-US" dirty="0" smtClean="0"/>
              <a:t>view of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MPP</a:t>
            </a:r>
            <a:r>
              <a:rPr lang="en-US" dirty="0" smtClean="0"/>
              <a:t>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097039" y="44713"/>
            <a:ext cx="5620617" cy="11854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Contract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Decision: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Current Enrollees</a:t>
            </a:r>
            <a:endParaRPr lang="en-US" sz="40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4" y="2139042"/>
            <a:ext cx="8958737" cy="390252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4604658" y="2368924"/>
            <a:ext cx="1076695" cy="33895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rot="974728">
            <a:off x="8300718" y="2584471"/>
            <a:ext cx="491887" cy="1317171"/>
          </a:xfrm>
          <a:custGeom>
            <a:avLst/>
            <a:gdLst>
              <a:gd name="connsiteX0" fmla="*/ 141514 w 491887"/>
              <a:gd name="connsiteY0" fmla="*/ 1317171 h 1317171"/>
              <a:gd name="connsiteX1" fmla="*/ 489857 w 491887"/>
              <a:gd name="connsiteY1" fmla="*/ 838200 h 1317171"/>
              <a:gd name="connsiteX2" fmla="*/ 0 w 491887"/>
              <a:gd name="connsiteY2" fmla="*/ 0 h 1317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1887" h="1317171">
                <a:moveTo>
                  <a:pt x="141514" y="1317171"/>
                </a:moveTo>
                <a:cubicBezTo>
                  <a:pt x="327478" y="1187450"/>
                  <a:pt x="513443" y="1057729"/>
                  <a:pt x="489857" y="838200"/>
                </a:cubicBezTo>
                <a:cubicBezTo>
                  <a:pt x="466271" y="618671"/>
                  <a:pt x="0" y="0"/>
                  <a:pt x="0" y="0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 rot="2444260" flipV="1">
            <a:off x="7622479" y="4829944"/>
            <a:ext cx="1007634" cy="800274"/>
          </a:xfrm>
          <a:custGeom>
            <a:avLst/>
            <a:gdLst>
              <a:gd name="connsiteX0" fmla="*/ 141514 w 491887"/>
              <a:gd name="connsiteY0" fmla="*/ 1317171 h 1317171"/>
              <a:gd name="connsiteX1" fmla="*/ 489857 w 491887"/>
              <a:gd name="connsiteY1" fmla="*/ 838200 h 1317171"/>
              <a:gd name="connsiteX2" fmla="*/ 0 w 491887"/>
              <a:gd name="connsiteY2" fmla="*/ 0 h 1317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1887" h="1317171">
                <a:moveTo>
                  <a:pt x="141514" y="1317171"/>
                </a:moveTo>
                <a:cubicBezTo>
                  <a:pt x="327478" y="1187450"/>
                  <a:pt x="513443" y="1057729"/>
                  <a:pt x="489857" y="838200"/>
                </a:cubicBezTo>
                <a:cubicBezTo>
                  <a:pt x="466271" y="618671"/>
                  <a:pt x="0" y="0"/>
                  <a:pt x="0" y="0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596940" y="1686015"/>
            <a:ext cx="15462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Margin with a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prob. of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being 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above</a:t>
            </a:r>
            <a:endParaRPr lang="en-US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forecast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08391" y="4632861"/>
            <a:ext cx="1488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Margin with a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prob. of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being 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below</a:t>
            </a:r>
            <a:endParaRPr lang="en-US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forecast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460" y="2057798"/>
            <a:ext cx="1439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Forecast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Margin Value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34434" y="2622884"/>
            <a:ext cx="452682" cy="5346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10382" y="2919890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Margin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028148" y="3243056"/>
            <a:ext cx="688158" cy="1727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316919" y="3905115"/>
            <a:ext cx="0" cy="306558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272095" y="3841211"/>
            <a:ext cx="89647" cy="9720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8316919" y="4258494"/>
            <a:ext cx="0" cy="374367"/>
          </a:xfrm>
          <a:prstGeom prst="line">
            <a:avLst/>
          </a:prstGeom>
          <a:ln w="31750">
            <a:solidFill>
              <a:srgbClr val="0000FF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8276521" y="4621634"/>
            <a:ext cx="89647" cy="97201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743624" y="4677635"/>
            <a:ext cx="7577138" cy="7033"/>
          </a:xfrm>
          <a:prstGeom prst="line">
            <a:avLst/>
          </a:prstGeom>
          <a:ln w="31750">
            <a:solidFill>
              <a:srgbClr val="0000FF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5" idx="2"/>
          </p:cNvCxnSpPr>
          <p:nvPr/>
        </p:nvCxnSpPr>
        <p:spPr>
          <a:xfrm flipH="1" flipV="1">
            <a:off x="734434" y="3889387"/>
            <a:ext cx="7537661" cy="425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ight Brace 32"/>
          <p:cNvSpPr/>
          <p:nvPr/>
        </p:nvSpPr>
        <p:spPr>
          <a:xfrm>
            <a:off x="1187116" y="3905115"/>
            <a:ext cx="220343" cy="765120"/>
          </a:xfrm>
          <a:prstGeom prst="rightBrace">
            <a:avLst>
              <a:gd name="adj1" fmla="val 65292"/>
              <a:gd name="adj2" fmla="val 50000"/>
            </a:avLst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007781" y="4692068"/>
            <a:ext cx="1708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 ʹ15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Margin range with </a:t>
            </a:r>
            <a:r>
              <a:rPr 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 probability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occurrence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2148" y="6079198"/>
            <a:ext cx="570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Note:  Based on futures and options data as of 10/17/2014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Freeform 37"/>
          <p:cNvSpPr/>
          <p:nvPr/>
        </p:nvSpPr>
        <p:spPr>
          <a:xfrm rot="20944276">
            <a:off x="1523822" y="4230493"/>
            <a:ext cx="633840" cy="519741"/>
          </a:xfrm>
          <a:custGeom>
            <a:avLst/>
            <a:gdLst>
              <a:gd name="connsiteX0" fmla="*/ 268941 w 633840"/>
              <a:gd name="connsiteY0" fmla="*/ 502024 h 502024"/>
              <a:gd name="connsiteX1" fmla="*/ 627529 w 633840"/>
              <a:gd name="connsiteY1" fmla="*/ 89647 h 502024"/>
              <a:gd name="connsiteX2" fmla="*/ 0 w 633840"/>
              <a:gd name="connsiteY2" fmla="*/ 0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3840" h="502024">
                <a:moveTo>
                  <a:pt x="268941" y="502024"/>
                </a:moveTo>
                <a:cubicBezTo>
                  <a:pt x="470647" y="337671"/>
                  <a:pt x="672353" y="173318"/>
                  <a:pt x="627529" y="89647"/>
                </a:cubicBezTo>
                <a:cubicBezTo>
                  <a:pt x="582706" y="5976"/>
                  <a:pt x="291353" y="2988"/>
                  <a:pt x="0" y="0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8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55" y="2133600"/>
            <a:ext cx="8786822" cy="39079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304800" dist="63500" dir="2700000" algn="tl" rotWithShape="0">
              <a:prstClr val="black"/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813110" y="2107942"/>
            <a:ext cx="3048000" cy="474133"/>
          </a:xfrm>
          <a:prstGeom prst="ellipse">
            <a:avLst/>
          </a:prstGeom>
          <a:noFill/>
          <a:ln w="25400">
            <a:solidFill>
              <a:srgbClr val="0000FF"/>
            </a:solidFill>
          </a:ln>
          <a:effectLst>
            <a:outerShdw blurRad="50800" dist="38100" dir="2700000" sx="102000" sy="102000" algn="tl" rotWithShape="0">
              <a:prstClr val="black">
                <a:alpha val="5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446083" y="2439972"/>
            <a:ext cx="1083733" cy="338667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>
            <a:outerShdw blurRad="50800" dist="38100" dir="2700000" sx="102000" sy="102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4939144" y="3895192"/>
            <a:ext cx="729482" cy="69668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outerShdw blurRad="50800" dist="38100" dir="2700000" sx="102000" sy="102000" algn="tl" rotWithShape="0">
              <a:prstClr val="black">
                <a:alpha val="5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68003" y="4516192"/>
            <a:ext cx="2050561" cy="369332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6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Expected Indemnity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9309" y="2647760"/>
            <a:ext cx="2198038" cy="369332"/>
          </a:xfrm>
          <a:prstGeom prst="rect">
            <a:avLst/>
          </a:prstGeom>
          <a:solidFill>
            <a:srgbClr val="FF99CC"/>
          </a:solidFill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53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Coverage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28836" y="300483"/>
            <a:ext cx="5620617" cy="11854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Contract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Decision: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Current Enrollees</a:t>
            </a:r>
            <a:endParaRPr lang="en-US" sz="40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439662" y="2948830"/>
            <a:ext cx="711245" cy="5574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outerShdw blurRad="50800" dist="38100" dir="2700000" sx="102000" sy="102000" algn="tl" rotWithShape="0">
              <a:prstClr val="black">
                <a:alpha val="5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203212" y="3450605"/>
            <a:ext cx="238398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6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Percent of Milk Insured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46270" y="4331526"/>
            <a:ext cx="1737976" cy="369332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6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$100 + Premium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2946270" y="3895192"/>
            <a:ext cx="729482" cy="43633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outerShdw blurRad="50800" dist="38100" dir="2700000" sx="102000" sy="102000" algn="tl" rotWithShape="0">
              <a:prstClr val="black">
                <a:alpha val="5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040086" y="3886221"/>
            <a:ext cx="1600200" cy="10990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827603" y="4947392"/>
            <a:ext cx="393248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6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Expected Indemnity − (Fee + Premium)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907" y="2747429"/>
            <a:ext cx="895350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9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1" grpId="0" animBg="1"/>
      <p:bldP spid="21" grpId="1" animBg="1"/>
      <p:bldP spid="23" grpId="0" animBg="1"/>
      <p:bldP spid="23" grpId="1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101" y="0"/>
            <a:ext cx="7192698" cy="1325563"/>
          </a:xfrm>
        </p:spPr>
        <p:txBody>
          <a:bodyPr>
            <a:no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Major Dairy Provisions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the 2014 Farm Bill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4101" y="1434777"/>
            <a:ext cx="7082118" cy="43062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sz="3200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Repeals</a:t>
            </a:r>
            <a:r>
              <a:rPr 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airy </a:t>
            </a:r>
            <a:r>
              <a:rPr lang="en-US" sz="3200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roduct </a:t>
            </a:r>
            <a:r>
              <a:rPr lang="en-US" sz="3200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rice 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upport </a:t>
            </a:r>
            <a:r>
              <a:rPr lang="en-US" sz="3200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rogram (i.e., </a:t>
            </a:r>
            <a:r>
              <a:rPr lang="en-US" sz="3200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DPPSP</a:t>
            </a:r>
            <a:r>
              <a:rPr 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sz="3200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Repeals</a:t>
            </a:r>
            <a:r>
              <a:rPr 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airy 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xport </a:t>
            </a:r>
            <a:r>
              <a:rPr lang="en-US" sz="3200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ncentive </a:t>
            </a:r>
            <a:r>
              <a:rPr lang="en-US" sz="3200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rogram (i.e., </a:t>
            </a:r>
            <a:r>
              <a:rPr lang="en-US" sz="3200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DEIP</a:t>
            </a:r>
            <a:r>
              <a:rPr 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sz="3200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Renews</a:t>
            </a:r>
            <a:r>
              <a:rPr 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 Dairy 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forward pricing program </a:t>
            </a:r>
            <a:r>
              <a:rPr 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Class II – Class IV milk purchased by private dairy product manufacturers</a:t>
            </a:r>
          </a:p>
          <a:p>
            <a:pPr lvl="1">
              <a:buClr>
                <a:schemeClr val="tx1"/>
              </a:buClr>
            </a:pP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Cooperatives have always had this 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03405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A4DBA83C-5B91-4C05-AF41-3C9686BE27BA}" type="datetime4">
              <a:rPr lang="en-US" smtClean="0"/>
              <a:pPr/>
              <a:t>October 21, 2014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58966" y="6498897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47" y="5410738"/>
            <a:ext cx="2636958" cy="8789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63500" dir="2700000" algn="tl" rotWithShape="0">
              <a:prstClr val="black"/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730" y="2343257"/>
            <a:ext cx="1461550" cy="97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1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220" y="256674"/>
            <a:ext cx="8879306" cy="770021"/>
          </a:xfrm>
          <a:effectLst/>
        </p:spPr>
        <p:txBody>
          <a:bodyPr>
            <a:no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Contact Information</a:t>
            </a:r>
            <a:endParaRPr lang="en-US" sz="4000" i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40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791" y="5843102"/>
            <a:ext cx="2240572" cy="458029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2549972" y="1104870"/>
            <a:ext cx="5605447" cy="390101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 Brian W. Gould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bwgould@wisc.edu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(608)263-3212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Dairy Markets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website:  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future.aae.wisc.edu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Dairy Marketing and Policy (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DMaP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group 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MPP-Dairy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website: 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www.dairymarkets.org/mpp</a:t>
            </a:r>
            <a:endParaRPr 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016" y="5955355"/>
            <a:ext cx="813518" cy="36438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34" y="5117353"/>
            <a:ext cx="2042763" cy="4593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45" y="5125556"/>
            <a:ext cx="1452292" cy="459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4" descr="F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108" y="4822876"/>
            <a:ext cx="762000" cy="76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ncrme.org/images/NCRME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19" y="5027977"/>
            <a:ext cx="796712" cy="7967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6139" y="5654848"/>
            <a:ext cx="1322947" cy="780356"/>
          </a:xfrm>
          <a:prstGeom prst="rect">
            <a:avLst/>
          </a:prstGeom>
        </p:spPr>
      </p:pic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3637" y="6487626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7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4101" y="1611348"/>
            <a:ext cx="6270610" cy="486042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i="1" dirty="0" smtClean="0">
                <a:solidFill>
                  <a:srgbClr val="0000FF"/>
                </a:solidFill>
              </a:rPr>
              <a:t>Provides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for entrance of California into FMMO system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If desired by California producers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Maintains </a:t>
            </a:r>
            <a:r>
              <a:rPr lang="en-US" dirty="0"/>
              <a:t>a portion of their quota </a:t>
            </a:r>
            <a:r>
              <a:rPr lang="en-US" dirty="0" smtClean="0"/>
              <a:t>system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Would probably be its own order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Repeals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ilk 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ncome 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 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ontract program after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January, 2015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58966" y="6498897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03405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A4DBA83C-5B91-4C05-AF41-3C9686BE27BA}" type="datetime4">
              <a:rPr lang="en-US" smtClean="0"/>
              <a:pPr/>
              <a:t>October 21, 2014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94101" y="0"/>
            <a:ext cx="7192698" cy="1325563"/>
          </a:xfrm>
        </p:spPr>
        <p:txBody>
          <a:bodyPr>
            <a:no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Major Dairy Provisions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the 2014 Farm Bill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546" y="5069711"/>
            <a:ext cx="2164257" cy="1331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63500" dir="2700000" algn="tl" rotWithShape="0">
              <a:prstClr val="black"/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70" y="2476982"/>
            <a:ext cx="1244435" cy="13786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304800" dist="635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330638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8185" y="1423529"/>
            <a:ext cx="6696886" cy="401094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sz="32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Creates D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airy </a:t>
            </a:r>
            <a:r>
              <a:rPr lang="en-US" sz="32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roduct </a:t>
            </a:r>
            <a:r>
              <a:rPr lang="en-US" sz="32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onation </a:t>
            </a:r>
            <a:r>
              <a:rPr lang="en-US" sz="32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rogram (</a:t>
            </a:r>
            <a:r>
              <a:rPr lang="en-US" sz="32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DPDP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buClr>
                <a:schemeClr val="tx1"/>
              </a:buClr>
            </a:pPr>
            <a:r>
              <a:rPr lang="en-US" sz="2800" dirty="0" smtClean="0"/>
              <a:t>Initiated</a:t>
            </a:r>
            <a:r>
              <a:rPr lang="en-US" sz="2800" i="1" dirty="0" smtClean="0"/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Income Over Feed Cost (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IOFC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goes below $4/cwt</a:t>
            </a:r>
          </a:p>
          <a:p>
            <a:pPr lvl="2">
              <a:buClr>
                <a:schemeClr val="tx1"/>
              </a:buClr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IOFC as defined under the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onsiderable latitude in determining amount of </a:t>
            </a:r>
            <a:r>
              <a:rPr lang="en-US" dirty="0" smtClean="0"/>
              <a:t>dairy products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purchase</a:t>
            </a:r>
          </a:p>
          <a:p>
            <a:pPr marL="573088" lvl="1" indent="-287338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Unlike 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DPPSP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dairy purchases under program cannot enter commercial market but must be donated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58966" y="6498897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03405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A4DBA83C-5B91-4C05-AF41-3C9686BE27BA}" type="datetime4">
              <a:rPr lang="en-US" smtClean="0"/>
              <a:pPr/>
              <a:t>October 21, 2014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75" y="2476983"/>
            <a:ext cx="1587210" cy="21236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304800" dist="63500" dir="2700000" algn="tl" rotWithShape="0">
              <a:prstClr val="black"/>
            </a:outerShdw>
          </a:effec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94101" y="97966"/>
            <a:ext cx="7192698" cy="1325563"/>
          </a:xfrm>
        </p:spPr>
        <p:txBody>
          <a:bodyPr>
            <a:no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Major Dairy Provisions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the 2014 Farm Bill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06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>
          <a:xfrm>
            <a:off x="1523140" y="1429021"/>
            <a:ext cx="7030551" cy="5181165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dirty="0"/>
              <a:t>Creates </a:t>
            </a:r>
            <a:r>
              <a:rPr lang="en-US" dirty="0" smtClean="0"/>
              <a:t>the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Dairy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Producer 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argin 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rotection </a:t>
            </a:r>
            <a:r>
              <a:rPr lang="en-US" sz="32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rogram (</a:t>
            </a:r>
            <a:r>
              <a:rPr lang="en-US" sz="32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Voluntary </a:t>
            </a:r>
            <a:r>
              <a:rPr lang="en-US" dirty="0"/>
              <a:t>program </a:t>
            </a:r>
            <a:endParaRPr lang="en-US" sz="2800" dirty="0" smtClean="0"/>
          </a:p>
          <a:p>
            <a:pPr lvl="1">
              <a:buClr>
                <a:schemeClr val="tx1"/>
              </a:buClr>
            </a:pPr>
            <a:r>
              <a:rPr lang="en-US" dirty="0" smtClean="0"/>
              <a:t>Protects dairy producers </a:t>
            </a:r>
            <a:r>
              <a:rPr lang="en-US" dirty="0"/>
              <a:t>from </a:t>
            </a:r>
            <a:r>
              <a:rPr lang="en-US" dirty="0" smtClean="0"/>
              <a:t>lower mailbox price, increasing feed costs, </a:t>
            </a:r>
            <a:r>
              <a:rPr lang="en-US" dirty="0"/>
              <a:t>or </a:t>
            </a:r>
            <a:r>
              <a:rPr lang="en-US" dirty="0" smtClean="0"/>
              <a:t>both</a:t>
            </a:r>
          </a:p>
          <a:p>
            <a:pPr lvl="1">
              <a:buClr>
                <a:schemeClr val="tx1"/>
              </a:buClr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Pays indemnities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 between</a:t>
            </a:r>
          </a:p>
          <a:p>
            <a:pPr lvl="2">
              <a:buClr>
                <a:schemeClr val="tx1"/>
              </a:buClr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USDA’s average national 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All-Milk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price and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Clr>
                <a:schemeClr val="tx1"/>
              </a:buClr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program-defined</a:t>
            </a:r>
            <a:r>
              <a:rPr lang="en-US" sz="2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fixed feed 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ration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valued at </a:t>
            </a:r>
            <a:r>
              <a:rPr lang="en-US" sz="2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U.S. average feed prices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>
              <a:buClr>
                <a:schemeClr val="tx1"/>
              </a:buClr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Falls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below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producer chosen insured IOFC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4538" lvl="1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58966" y="6498897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03405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A4DBA83C-5B91-4C05-AF41-3C9686BE27BA}" type="datetime4">
              <a:rPr lang="en-US" smtClean="0"/>
              <a:pPr/>
              <a:t>October 21, 2014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Margin Protection Program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746" y="4299916"/>
            <a:ext cx="2413748" cy="23984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423" y="1685918"/>
            <a:ext cx="1286298" cy="151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3885" y="1417638"/>
            <a:ext cx="6963677" cy="4605368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Income Over Feed Cost 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(IOFC) </a:t>
            </a:r>
            <a:r>
              <a:rPr lang="en-US" dirty="0" smtClean="0"/>
              <a:t>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argin</a:t>
            </a:r>
          </a:p>
          <a:p>
            <a:pPr lvl="1">
              <a:buClr>
                <a:schemeClr val="tx1"/>
              </a:buClr>
            </a:pPr>
            <a:r>
              <a:rPr lang="en-US" dirty="0" smtClean="0">
                <a:solidFill>
                  <a:srgbClr val="0000FF"/>
                </a:solidFill>
              </a:rPr>
              <a:t>IOFC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($/cwt of milk) ≡ </a:t>
            </a:r>
          </a:p>
          <a:p>
            <a:pPr marL="228600" lvl="1" indent="0">
              <a:buClr>
                <a:schemeClr val="tx1"/>
              </a:buClr>
              <a:buNone/>
            </a:pPr>
            <a:r>
              <a:rPr lang="en-US" dirty="0"/>
              <a:t>	</a:t>
            </a:r>
            <a:r>
              <a:rPr lang="en-US" dirty="0" smtClean="0"/>
              <a:t>		U.S</a:t>
            </a:r>
            <a:r>
              <a:rPr lang="en-US" dirty="0"/>
              <a:t>. Avg. </a:t>
            </a:r>
            <a:r>
              <a:rPr lang="en-US" i="1" dirty="0" smtClean="0">
                <a:solidFill>
                  <a:srgbClr val="FF0000"/>
                </a:solidFill>
              </a:rPr>
              <a:t>All-Milk</a:t>
            </a:r>
            <a:r>
              <a:rPr lang="en-US" dirty="0" smtClean="0"/>
              <a:t> </a:t>
            </a:r>
            <a:r>
              <a:rPr lang="en-US" dirty="0"/>
              <a:t>price − Feed cost</a:t>
            </a:r>
            <a:endParaRPr lang="en-US" dirty="0" smtClean="0"/>
          </a:p>
          <a:p>
            <a:pPr lvl="1">
              <a:buClr>
                <a:schemeClr val="tx1"/>
              </a:buClr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 Cost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($/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cwt of milk) </a:t>
            </a:r>
            <a:r>
              <a:rPr lang="en-US" sz="2800" dirty="0" smtClean="0"/>
              <a:t>≡ </a:t>
            </a:r>
            <a:endParaRPr lang="en-US" dirty="0"/>
          </a:p>
          <a:p>
            <a:pPr marL="457200" lvl="1" indent="-223838">
              <a:spcAft>
                <a:spcPts val="0"/>
              </a:spcAft>
              <a:buClr>
                <a:schemeClr val="tx1"/>
              </a:buClr>
              <a:buNone/>
            </a:pP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U.S. average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corn price received ($/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			x 1.0728 + </a:t>
            </a:r>
          </a:p>
          <a:p>
            <a:pPr marL="457200" lvl="1" indent="-223838">
              <a:spcAft>
                <a:spcPts val="0"/>
              </a:spcAft>
              <a:buClr>
                <a:schemeClr val="tx1"/>
              </a:buClr>
              <a:buNone/>
            </a:pPr>
            <a:r>
              <a:rPr lang="en-US" i="1" dirty="0">
                <a:solidFill>
                  <a:srgbClr val="FF0000"/>
                </a:solidFill>
              </a:rPr>
              <a:t>	</a:t>
            </a:r>
            <a:r>
              <a:rPr lang="en-US" i="1" dirty="0" smtClean="0">
                <a:solidFill>
                  <a:srgbClr val="FF0000"/>
                </a:solidFill>
              </a:rPr>
              <a:t>	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U.S. average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alfalfa price ($/Ton) </a:t>
            </a:r>
          </a:p>
          <a:p>
            <a:pPr marL="457200" lvl="1" indent="-223838">
              <a:buClr>
                <a:schemeClr val="tx1"/>
              </a:buClr>
              <a:buNone/>
            </a:pPr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 0.0137 +</a:t>
            </a:r>
          </a:p>
          <a:p>
            <a:pPr marL="457200" lvl="1" indent="-223838">
              <a:buClr>
                <a:schemeClr val="tx1"/>
              </a:buClr>
              <a:buNone/>
            </a:pPr>
            <a:r>
              <a:rPr lang="en-US" i="1" dirty="0">
                <a:solidFill>
                  <a:srgbClr val="FF0000"/>
                </a:solidFill>
              </a:rPr>
              <a:t>	</a:t>
            </a:r>
            <a:r>
              <a:rPr lang="en-US" i="1" dirty="0" smtClean="0">
                <a:solidFill>
                  <a:srgbClr val="FF0000"/>
                </a:solidFill>
              </a:rPr>
              <a:t>	Central </a:t>
            </a:r>
            <a:r>
              <a:rPr lang="en-US" i="1" dirty="0">
                <a:solidFill>
                  <a:srgbClr val="FF0000"/>
                </a:solidFill>
              </a:rPr>
              <a:t>IL </a:t>
            </a:r>
            <a:r>
              <a:rPr lang="en-US" dirty="0"/>
              <a:t>soybean meal 	(SBM) </a:t>
            </a:r>
            <a:r>
              <a:rPr lang="en-US" dirty="0" smtClean="0"/>
              <a:t>price, 			barge rate ($/</a:t>
            </a:r>
            <a:r>
              <a:rPr lang="en-US" dirty="0"/>
              <a:t>Ton) x 0.00725 </a:t>
            </a:r>
            <a:r>
              <a:rPr lang="en-US" dirty="0" smtClean="0"/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is 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IOFC Defined?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03405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A4DBA83C-5B91-4C05-AF41-3C9686BE27BA}" type="datetime4">
              <a:rPr lang="en-US" smtClean="0"/>
              <a:pPr/>
              <a:t>October 21, 2014</a:t>
            </a:fld>
            <a:endParaRPr lang="en-US" dirty="0"/>
          </a:p>
        </p:txBody>
      </p:sp>
      <p:sp>
        <p:nvSpPr>
          <p:cNvPr id="7" name="Left Brace 6"/>
          <p:cNvSpPr/>
          <p:nvPr/>
        </p:nvSpPr>
        <p:spPr>
          <a:xfrm>
            <a:off x="2208042" y="3219661"/>
            <a:ext cx="349623" cy="1601230"/>
          </a:xfrm>
          <a:prstGeom prst="leftBrace">
            <a:avLst>
              <a:gd name="adj1" fmla="val 5935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6882" y="3497924"/>
            <a:ext cx="2014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 revised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prices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eceived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obtained from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Prices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2208042" y="4862694"/>
            <a:ext cx="349623" cy="978559"/>
          </a:xfrm>
          <a:prstGeom prst="leftBrace">
            <a:avLst>
              <a:gd name="adj1" fmla="val 5935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6882" y="4822677"/>
            <a:ext cx="2014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Published by USDA Agricultural Marketing Service (AMS)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58966" y="6498897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51059" y="3774922"/>
            <a:ext cx="1693829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304800" dist="635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Corn:  60.1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lbs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Alf.:    20.7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lbs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SBM: 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14.5 </a:t>
            </a:r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lbs</a:t>
            </a:r>
            <a:endParaRPr lang="en-US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   95.3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lbs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06" y="2051334"/>
            <a:ext cx="1521066" cy="10140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304800" dist="635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135496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4820" y="1417638"/>
            <a:ext cx="6563752" cy="4533145"/>
          </a:xfrm>
        </p:spPr>
        <p:txBody>
          <a:bodyPr>
            <a:noAutofit/>
          </a:bodyPr>
          <a:lstStyle/>
          <a:p>
            <a:pPr marL="233363" indent="-2333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Feed </a:t>
            </a:r>
            <a:r>
              <a:rPr lang="en-US" dirty="0"/>
              <a:t>r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ation cost:  Weighted average cost of feeding milk herd plus support animals</a:t>
            </a:r>
          </a:p>
          <a:p>
            <a:pPr marL="627063" lvl="1" indent="-398463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Heifers, dry cows, hospital cows, bulls</a:t>
            </a:r>
          </a:p>
          <a:p>
            <a:pPr marL="233363" lvl="2" indent="-233363">
              <a:buFont typeface="Arial" panose="020B0604020202020204" pitchFamily="34" charset="0"/>
              <a:buChar char="•"/>
            </a:pPr>
            <a:r>
              <a:rPr lang="en-US" sz="3200" dirty="0" smtClean="0"/>
              <a:t>Same ration for entire contract</a:t>
            </a:r>
          </a:p>
          <a:p>
            <a:pPr marL="233363" lvl="2" indent="-233363">
              <a:buFont typeface="Arial" panose="020B0604020202020204" pitchFamily="34" charset="0"/>
              <a:buChar char="•"/>
            </a:pPr>
            <a:r>
              <a:rPr lang="en-US" sz="3200" dirty="0" smtClean="0"/>
              <a:t>Cost/cwt of milk change due to changing feed market</a:t>
            </a:r>
          </a:p>
          <a:p>
            <a:pPr marL="0" lvl="2" indent="0">
              <a:buNone/>
            </a:pPr>
            <a:r>
              <a:rPr lang="en-US" sz="3200" dirty="0" smtClean="0"/>
              <a:t>  conditions</a:t>
            </a:r>
            <a:endParaRPr lang="en-US" sz="2800" dirty="0"/>
          </a:p>
          <a:p>
            <a:pPr marL="233363" lvl="2" indent="-233363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33363" indent="-233363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467F-FFF6-4821-A2F4-4E30E8A13C6D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Feed Cost Assumptions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158"/>
            <a:ext cx="1403405" cy="222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A4DBA83C-5B91-4C05-AF41-3C9686BE27BA}" type="datetime4">
              <a:rPr lang="en-US" smtClean="0"/>
              <a:pPr/>
              <a:t>October 21, 2014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58966" y="6498897"/>
            <a:ext cx="3876726" cy="222578"/>
          </a:xfrm>
        </p:spPr>
        <p:txBody>
          <a:bodyPr/>
          <a:lstStyle/>
          <a:p>
            <a:r>
              <a:rPr lang="en-US" sz="1400" dirty="0" smtClean="0">
                <a:solidFill>
                  <a:srgbClr val="0000FF"/>
                </a:solidFill>
              </a:rPr>
              <a:t>The National Program on Dairy Markets and Policy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142" y="4543814"/>
            <a:ext cx="3157267" cy="17759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304800" dist="63500" dir="2700000" algn="tl" rotWithShape="0">
              <a:prstClr val="black"/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0" y="1805712"/>
            <a:ext cx="1800504" cy="16898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304800" dist="635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246869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MAP 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MAP 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DMAP 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DMAP 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DMAP 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ul Ellinger - AM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Paul Ellinger - AM">
    <a:majorFont>
      <a:latin typeface="Arial Black"/>
      <a:ea typeface=""/>
      <a:cs typeface=""/>
    </a:majorFont>
    <a:minorFont>
      <a:latin typeface="Franklin Gothic Medium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6523</TotalTime>
  <Words>2291</Words>
  <Application>Microsoft Office PowerPoint</Application>
  <PresentationFormat>On-screen Show (4:3)</PresentationFormat>
  <Paragraphs>416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Wingdings</vt:lpstr>
      <vt:lpstr>1_DMAP L</vt:lpstr>
      <vt:lpstr>Custom Design</vt:lpstr>
      <vt:lpstr>DMAP L</vt:lpstr>
      <vt:lpstr>2_DMAP L</vt:lpstr>
      <vt:lpstr>3_DMAP L</vt:lpstr>
      <vt:lpstr>4_DMAP L</vt:lpstr>
      <vt:lpstr>The 2014 Farm Bill’s Dairy Sub-Title and Dairy Producer Margin Protection Program  Prof. Brian W. Gould Dept. of Agricultural and Applied Economics University of Wisconsin-Madison University of Wisconsin Extension  7th District Agricultural Credit Companies 2014 Fall Conference  October 24, 2014</vt:lpstr>
      <vt:lpstr>Dairy Marketing and Policy  (DMaP) Group</vt:lpstr>
      <vt:lpstr> The following USDA grant is acknowledged: USDA-NIFA Award No. 2012-49200-20032    </vt:lpstr>
      <vt:lpstr>Major Dairy Provisions  of the 2014 Farm Bill</vt:lpstr>
      <vt:lpstr>Major Dairy Provisions  of the 2014 Farm Bill</vt:lpstr>
      <vt:lpstr>Major Dairy Provisions  of the 2014 Farm Bill</vt:lpstr>
      <vt:lpstr>The Margin Protection Program</vt:lpstr>
      <vt:lpstr>How is MPP IOFC Defined?</vt:lpstr>
      <vt:lpstr>MPP Feed Cost Assumptions</vt:lpstr>
      <vt:lpstr>When Can Producers Sign-up?</vt:lpstr>
      <vt:lpstr>When Are Indemnities Determined?</vt:lpstr>
      <vt:lpstr>When Are Indemnities Determined?</vt:lpstr>
      <vt:lpstr>Are Farm-Level Prices Used in MPP IOFC Calculations?</vt:lpstr>
      <vt:lpstr>What Prices Are Used by the MPP vs LGM-Dairy Programs?</vt:lpstr>
      <vt:lpstr>What Prices Are Used by the MPP vs LGM-Dairy Programs?</vt:lpstr>
      <vt:lpstr>What Prices Are Used by the MPP vs LGM-Dairy Programs?</vt:lpstr>
      <vt:lpstr>How Much Milk  Can Be Protected?</vt:lpstr>
      <vt:lpstr>How Much Milk  Can Be Protected?</vt:lpstr>
      <vt:lpstr>What Range of Margins Can Be Protected?</vt:lpstr>
      <vt:lpstr>What Have Been Historical  MPP Margins</vt:lpstr>
      <vt:lpstr>What Impacts Premium Rates?</vt:lpstr>
      <vt:lpstr>What Impacts Premium Rates?</vt:lpstr>
      <vt:lpstr>Are MPP Premiums Subsidized?</vt:lpstr>
      <vt:lpstr>When are Premiums Due?</vt:lpstr>
      <vt:lpstr>PowerPoint Presentation</vt:lpstr>
      <vt:lpstr>PowerPoint Presentation</vt:lpstr>
      <vt:lpstr>PowerPoint Presentation</vt:lpstr>
      <vt:lpstr>PowerPoint Presentation</vt:lpstr>
      <vt:lpstr>MPP Issues?</vt:lpstr>
      <vt:lpstr>MPP Issues?</vt:lpstr>
      <vt:lpstr>MPP Issues?</vt:lpstr>
      <vt:lpstr>Comparison of MPP vs. MILC</vt:lpstr>
      <vt:lpstr>Comparison of MPP and LGM-Dairy Premiums</vt:lpstr>
      <vt:lpstr>PowerPoint Presentation</vt:lpstr>
      <vt:lpstr>The MPP Participation Decision</vt:lpstr>
      <vt:lpstr>MPP Contract Decision: Current Enrollees</vt:lpstr>
      <vt:lpstr>MPP Contract Decision: Current Enrollees</vt:lpstr>
      <vt:lpstr>MPP Contract Decision: Current Enrollees</vt:lpstr>
      <vt:lpstr>MPP Contract Decision: Current Enrollees</vt:lpstr>
      <vt:lpstr>Contact Information</vt:lpstr>
    </vt:vector>
  </TitlesOfParts>
  <Company>UW-AAE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W. Gould</dc:creator>
  <cp:lastModifiedBy>Gould, Brian W.</cp:lastModifiedBy>
  <cp:revision>630</cp:revision>
  <cp:lastPrinted>2014-10-14T17:27:42Z</cp:lastPrinted>
  <dcterms:created xsi:type="dcterms:W3CDTF">2014-02-11T18:18:47Z</dcterms:created>
  <dcterms:modified xsi:type="dcterms:W3CDTF">2014-10-21T13:39:02Z</dcterms:modified>
</cp:coreProperties>
</file>