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31"/>
  </p:notesMasterIdLst>
  <p:handoutMasterIdLst>
    <p:handoutMasterId r:id="rId32"/>
  </p:handoutMasterIdLst>
  <p:sldIdLst>
    <p:sldId id="291" r:id="rId3"/>
    <p:sldId id="306" r:id="rId4"/>
    <p:sldId id="299" r:id="rId5"/>
    <p:sldId id="333" r:id="rId6"/>
    <p:sldId id="257" r:id="rId7"/>
    <p:sldId id="281" r:id="rId8"/>
    <p:sldId id="260" r:id="rId9"/>
    <p:sldId id="334" r:id="rId10"/>
    <p:sldId id="307" r:id="rId11"/>
    <p:sldId id="311" r:id="rId12"/>
    <p:sldId id="319" r:id="rId13"/>
    <p:sldId id="315" r:id="rId14"/>
    <p:sldId id="316" r:id="rId15"/>
    <p:sldId id="317" r:id="rId16"/>
    <p:sldId id="318" r:id="rId17"/>
    <p:sldId id="320" r:id="rId18"/>
    <p:sldId id="321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05" r:id="rId30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FF"/>
    <a:srgbClr val="00FFFF"/>
    <a:srgbClr val="FF99CC"/>
    <a:srgbClr val="FF00FF"/>
    <a:srgbClr val="00FF00"/>
    <a:srgbClr val="3366FF"/>
    <a:srgbClr val="40408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6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" y="6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496"/>
    </p:cViewPr>
  </p:sorterViewPr>
  <p:notesViewPr>
    <p:cSldViewPr snapToGrid="0">
      <p:cViewPr varScale="1">
        <p:scale>
          <a:sx n="96" d="100"/>
          <a:sy n="96" d="100"/>
        </p:scale>
        <p:origin x="955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4028440" cy="351737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0" y="5"/>
            <a:ext cx="4028440" cy="351737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/>
            </a:lvl1pPr>
          </a:lstStyle>
          <a:p>
            <a:fld id="{E3C59A43-130D-4498-A103-DDA9DC1CCA4B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0" y="6658664"/>
            <a:ext cx="4028440" cy="351736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fld id="{C295F573-D5F8-4B47-9951-11D8FB8FA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67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075" cy="350838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41" y="0"/>
            <a:ext cx="4029075" cy="350838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04AD268F-0A76-4A40-830F-E4A7FB056934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6" y="3373438"/>
            <a:ext cx="7435850" cy="2760662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9567"/>
            <a:ext cx="4029075" cy="350837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41" y="6659567"/>
            <a:ext cx="4029075" cy="350837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5BA1D80B-AD51-4FEE-A19C-28E90F30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1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22A8-11A7-434A-8DA6-F1CC5C9D8536}" type="datetime1">
              <a:rPr lang="en-US" smtClean="0"/>
              <a:t>8/22/2014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32808"/>
          </a:xfrm>
          <a:prstGeom prst="rect">
            <a:avLst/>
          </a:prstGeom>
          <a:solidFill>
            <a:srgbClr val="40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5429" y="0"/>
            <a:ext cx="1828571" cy="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86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0D426-DC02-4E1F-B28A-CF2012423D46}" type="datetime1">
              <a:rPr lang="en-US" smtClean="0"/>
              <a:t>8/22/2014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3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DBCA-0B44-4342-8F77-92E90C883842}" type="datetime1">
              <a:rPr lang="en-US" smtClean="0"/>
              <a:t>8/22/2014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774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DF15-4F6B-4AE8-BAFE-906C0E8B11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32808"/>
          </a:xfrm>
          <a:prstGeom prst="rect">
            <a:avLst/>
          </a:prstGeom>
          <a:solidFill>
            <a:srgbClr val="40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5429" y="0"/>
            <a:ext cx="1828571" cy="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13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DF15-4F6B-4AE8-BAFE-906C0E8B11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32808"/>
          </a:xfrm>
          <a:prstGeom prst="rect">
            <a:avLst/>
          </a:prstGeom>
          <a:solidFill>
            <a:srgbClr val="40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5429" y="0"/>
            <a:ext cx="1828571" cy="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92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DF15-4F6B-4AE8-BAFE-906C0E8B11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809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DF15-4F6B-4AE8-BAFE-906C0E8B11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18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DF15-4F6B-4AE8-BAFE-906C0E8B11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624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DF15-4F6B-4AE8-BAFE-906C0E8B11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445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DF15-4F6B-4AE8-BAFE-906C0E8B11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16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DF15-4F6B-4AE8-BAFE-906C0E8B11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6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0000"/>
              </a:buCl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buClr>
                <a:srgbClr val="FF0000"/>
              </a:buClr>
              <a:buFont typeface="Wingdings" panose="05000000000000000000" pitchFamily="2" charset="2"/>
              <a:buChar char="ü"/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buClr>
                <a:srgbClr val="FF0000"/>
              </a:buCl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9416-3DCA-4173-9A40-4D59CED10884}" type="datetime1">
              <a:rPr lang="en-US" smtClean="0"/>
              <a:t>8/22/2014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837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DF15-4F6B-4AE8-BAFE-906C0E8B11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82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DF15-4F6B-4AE8-BAFE-906C0E8B11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573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DF15-4F6B-4AE8-BAFE-906C0E8B11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0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5B67-CC92-4983-9E7C-905439778039}" type="datetime1">
              <a:rPr lang="en-US" smtClean="0"/>
              <a:t>8/22/2014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1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CBC2-C98E-4A05-92CE-A34781F6DA1A}" type="datetime1">
              <a:rPr lang="en-US" smtClean="0"/>
              <a:t>8/22/2014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3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483E-CBAF-4348-B4CF-9EE3C60B8269}" type="datetime1">
              <a:rPr lang="en-US" smtClean="0"/>
              <a:t>8/22/2014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2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397A-9BCD-4C16-9253-7FC00054E5E1}" type="datetime1">
              <a:rPr lang="en-US" smtClean="0"/>
              <a:t>8/22/2014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221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0B3C-3EAC-4D33-8C9E-D97C6CE86880}" type="datetime1">
              <a:rPr lang="en-US" smtClean="0"/>
              <a:t>8/22/2014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54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DD26-152A-4789-B6B0-A04F7F382CDA}" type="datetime1">
              <a:rPr lang="en-US" smtClean="0"/>
              <a:t>8/22/2014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48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DDA1-2514-45D2-9FE0-3FE47B17AA56}" type="datetime1">
              <a:rPr lang="en-US" smtClean="0"/>
              <a:t>8/22/2014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75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2416A-7935-475A-8F30-CAA0DE03502A}" type="datetime1">
              <a:rPr lang="en-US" smtClean="0"/>
              <a:t>8/22/2014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C467F-FFF6-4821-A2F4-4E30E8A13C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1DF15-4F6B-4AE8-BAFE-906C0E8B11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C467F-FFF6-4821-A2F4-4E30E8A13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30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future.aae.wisc.edu/lgm_dairy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4.jpe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8.jp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5465"/>
            <a:ext cx="8879306" cy="5174426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Analysis of the </a:t>
            </a:r>
            <a:r>
              <a:rPr lang="en-US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Program:  </a:t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Available Software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Website Resources</a:t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 Brian W. Gould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Agricultural and Applied Economics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Wisconsin-Madison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Wisconsin Extension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August 27, 2014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Farm Services Agency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USDA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Rothschild, WI</a:t>
            </a:r>
            <a:endParaRPr lang="en-US" sz="36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740" y="4060322"/>
            <a:ext cx="2972503" cy="21095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39" y="4060322"/>
            <a:ext cx="2596503" cy="25757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542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0121"/>
            <a:ext cx="7886700" cy="72189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Dashboard</a:t>
            </a:r>
            <a:endParaRPr lang="en-US" sz="40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/>
              <a:t>10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54182" y="858041"/>
            <a:ext cx="7961168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38" y="1789355"/>
            <a:ext cx="8685656" cy="4916241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50800" dist="50800" dir="2700000" algn="tl" rotWithShape="0">
              <a:prstClr val="black">
                <a:alpha val="54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893345" y="991186"/>
            <a:ext cx="1212191" cy="707886"/>
          </a:xfrm>
          <a:prstGeom prst="rect">
            <a:avLst/>
          </a:prstGeom>
          <a:noFill/>
          <a:effectLst>
            <a:outerShdw blurRad="50800" dist="38100" dir="2700000" sx="102000" sy="102000" algn="tl" rotWithShape="0">
              <a:prstClr val="black">
                <a:alpha val="55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(2000-2015)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9200" y="994081"/>
            <a:ext cx="1553630" cy="707886"/>
          </a:xfrm>
          <a:prstGeom prst="rect">
            <a:avLst/>
          </a:prstGeom>
          <a:noFill/>
          <a:effectLst>
            <a:outerShdw blurRad="50800" dist="38100" dir="2700000" sx="102000" sy="102000" algn="tl" rotWithShape="0">
              <a:prstClr val="black">
                <a:alpha val="55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Min. IOFC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($4.00-$8.00)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4284" y="994081"/>
            <a:ext cx="2510624" cy="707886"/>
          </a:xfrm>
          <a:prstGeom prst="rect">
            <a:avLst/>
          </a:prstGeom>
          <a:noFill/>
          <a:effectLst>
            <a:outerShdw blurRad="50800" dist="38100" dir="2700000" sx="102000" sy="102000" algn="tl" rotWithShape="0">
              <a:prstClr val="black">
                <a:alpha val="55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% of Prod. Insured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(25%-90%)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4875" y="984781"/>
            <a:ext cx="1719125" cy="707886"/>
          </a:xfrm>
          <a:prstGeom prst="rect">
            <a:avLst/>
          </a:prstGeom>
          <a:noFill/>
          <a:effectLst>
            <a:outerShdw blurRad="50800" dist="38100" dir="2700000" sx="102000" sy="102000" algn="tl" rotWithShape="0">
              <a:prstClr val="black">
                <a:alpha val="55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APH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(Max[2011-2013])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 flipH="1">
            <a:off x="7828162" y="1692667"/>
            <a:ext cx="456276" cy="358747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sx="102000" sy="102000" algn="tl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082152" y="1699072"/>
            <a:ext cx="475059" cy="32223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sx="102000" sy="102000" algn="tl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534766" y="1624263"/>
            <a:ext cx="724224" cy="39704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sx="102000" sy="102000" algn="tl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038817" y="1553384"/>
            <a:ext cx="988043" cy="472557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sx="102000" sy="102000" algn="tl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37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0121"/>
            <a:ext cx="7886700" cy="72189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Dashboard</a:t>
            </a:r>
            <a:endParaRPr lang="en-US" sz="40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54182" y="858041"/>
            <a:ext cx="7961168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6141814"/>
            <a:ext cx="8294130" cy="38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</a:pPr>
            <a:r>
              <a:rPr lang="en-US" sz="21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www.farmdocdaily.illinois.edu/tools/flash_dairy_dashboard_010514.html</a:t>
            </a:r>
            <a:endParaRPr lang="en-US" sz="21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324" y="1108513"/>
            <a:ext cx="3834026" cy="4757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82" y="1108513"/>
            <a:ext cx="3834026" cy="477402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468582" y="4165600"/>
            <a:ext cx="1588654" cy="26785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911271" y="3953164"/>
            <a:ext cx="923637" cy="28632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4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0121"/>
            <a:ext cx="7886700" cy="72189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Dashboard</a:t>
            </a:r>
            <a:endParaRPr lang="en-US" sz="40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241483" y="1000126"/>
            <a:ext cx="6861281" cy="5181165"/>
          </a:xfrm>
        </p:spPr>
        <p:txBody>
          <a:bodyPr>
            <a:no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Lets go through a simple example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3.5 million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APH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80% coverage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$4.00 - $8.00 coverage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 &amp; 2009</a:t>
            </a:r>
          </a:p>
          <a:p>
            <a:pPr lvl="1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54182" y="858041"/>
            <a:ext cx="7961168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082" y="2912929"/>
            <a:ext cx="6051091" cy="352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2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0121"/>
            <a:ext cx="7886700" cy="72189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Dashboard</a:t>
            </a:r>
            <a:endParaRPr lang="en-US" sz="40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453919" y="1018599"/>
            <a:ext cx="6861281" cy="5181165"/>
          </a:xfrm>
        </p:spPr>
        <p:txBody>
          <a:bodyPr>
            <a:noAutofit/>
          </a:bodyPr>
          <a:lstStyle/>
          <a:p>
            <a:pPr lvl="1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54182" y="858041"/>
            <a:ext cx="7961168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2" y="1014628"/>
            <a:ext cx="9011181" cy="50722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128166"/>
            <a:ext cx="8294130" cy="38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</a:pPr>
            <a:r>
              <a:rPr lang="en-US" sz="21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www.farmdocdaily.illinois.edu/tools/flash_dairy_dashboard_010514.html</a:t>
            </a:r>
            <a:endParaRPr lang="en-US" sz="21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310185" y="18833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203510" y="3179928"/>
            <a:ext cx="458564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39891" y="2252723"/>
            <a:ext cx="217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Avg. IOFC = $8.57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457950" y="2666481"/>
            <a:ext cx="367431" cy="4763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sx="96000" sy="96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566984" y="1260389"/>
            <a:ext cx="576648" cy="42013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4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0121"/>
            <a:ext cx="7886700" cy="72189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Dashboard</a:t>
            </a:r>
            <a:endParaRPr lang="en-US" sz="40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453919" y="1018599"/>
            <a:ext cx="6861281" cy="5181165"/>
          </a:xfrm>
        </p:spPr>
        <p:txBody>
          <a:bodyPr>
            <a:noAutofit/>
          </a:bodyPr>
          <a:lstStyle/>
          <a:p>
            <a:pPr lvl="1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54182" y="858041"/>
            <a:ext cx="7961168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2" y="999968"/>
            <a:ext cx="8990391" cy="50588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141814"/>
            <a:ext cx="8294130" cy="38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</a:pPr>
            <a:r>
              <a:rPr lang="en-US" sz="21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www.farmdocdaily.illinois.edu/tools/flash_dairy_dashboard_010514.html</a:t>
            </a:r>
            <a:endParaRPr lang="en-US" sz="21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596235" y="1251152"/>
            <a:ext cx="576648" cy="42013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249691" y="3558619"/>
            <a:ext cx="458564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15671" y="2672856"/>
            <a:ext cx="217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Avg. IOFC = $4.58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739891" y="3072966"/>
            <a:ext cx="367431" cy="4763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sx="96000" sy="96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6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0121"/>
            <a:ext cx="7886700" cy="72189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Dashboard</a:t>
            </a:r>
            <a:endParaRPr lang="en-US" sz="40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54182" y="858041"/>
            <a:ext cx="7961168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6141814"/>
            <a:ext cx="8294130" cy="38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</a:pPr>
            <a:r>
              <a:rPr lang="en-US" sz="21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www.farmdocdaily.illinois.edu/tools/flash_dairy_dashboard_010514.html</a:t>
            </a:r>
            <a:endParaRPr lang="en-US" sz="21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80" y="1072579"/>
            <a:ext cx="8606146" cy="4872755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935508" y="1365897"/>
            <a:ext cx="576648" cy="30588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4218613" y="3577092"/>
            <a:ext cx="4478673" cy="661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58470" y="2363242"/>
            <a:ext cx="217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Avg. IOFC = $4.58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253018" y="2763352"/>
            <a:ext cx="563418" cy="8137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18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0121"/>
            <a:ext cx="7886700" cy="72189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MPP Participation Decision</a:t>
            </a:r>
            <a:endParaRPr lang="en-US" sz="40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997528" y="1018599"/>
            <a:ext cx="6640945" cy="4449327"/>
          </a:xfrm>
        </p:spPr>
        <p:txBody>
          <a:bodyPr>
            <a:no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types of individuals: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who have signed up going into a particular year and need to think about contract design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who have not signed up and have to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Decide whether or not to sign-up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signing up, design the contract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Either type of individual needs an estimate of IOFC over the next year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Lets first talk about those who have already signed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54182" y="858041"/>
            <a:ext cx="7961168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69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0121"/>
            <a:ext cx="7886700" cy="7218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Contract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Decision:  Already Signed Up</a:t>
            </a:r>
            <a:endParaRPr lang="en-US" sz="40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628650" y="862013"/>
            <a:ext cx="7250994" cy="5574111"/>
          </a:xfrm>
        </p:spPr>
        <p:txBody>
          <a:bodyPr>
            <a:no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those 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currently enrolled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will be 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 decisions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to: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Minimum IOFC protected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Percent of current APH that will be insured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to look forward for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months encompassed by the next MPP contract</a:t>
            </a:r>
          </a:p>
          <a:p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DMaP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team has developed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tool to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forecast likely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IOFC scenarios </a:t>
            </a:r>
          </a:p>
          <a:p>
            <a:pPr marL="801688" lvl="1" indent="-344488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on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(i.e., date of analysis) futures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 conditions</a:t>
            </a:r>
          </a:p>
          <a:p>
            <a:pPr marL="801688" lvl="1" indent="-344488"/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Dairy Margin Protection Decision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54182" y="858041"/>
            <a:ext cx="7961168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31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554182" y="1016926"/>
            <a:ext cx="6470073" cy="557363"/>
          </a:xfrm>
        </p:spPr>
        <p:txBody>
          <a:bodyPr>
            <a:no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Default view of MPP Decision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54182" y="858041"/>
            <a:ext cx="7961168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04" y="1575962"/>
            <a:ext cx="8661191" cy="498210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60218" y="2013528"/>
            <a:ext cx="1034473" cy="397164"/>
          </a:xfrm>
          <a:prstGeom prst="ellipse">
            <a:avLst/>
          </a:prstGeom>
          <a:noFill/>
          <a:ln w="31750">
            <a:solidFill>
              <a:srgbClr val="0000FF"/>
            </a:solidFill>
          </a:ln>
          <a:effectLst>
            <a:outerShdw blurRad="50800" dist="38100" dir="4200000" sx="102000" sy="102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385455" y="2336800"/>
            <a:ext cx="997527" cy="44586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sx="102000" sy="102000" algn="tl" rotWithShape="0">
              <a:prstClr val="black">
                <a:alpha val="5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8650" y="2782669"/>
            <a:ext cx="2896947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outerShdw blurRad="50800" dist="38100" dir="4200000" sx="102000" sy="102000" algn="tl" rotWithShape="0">
              <a:prstClr val="black">
                <a:alpha val="55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you want to analyze 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LGM-Dairy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139787" y="2410692"/>
            <a:ext cx="1529861" cy="397164"/>
          </a:xfrm>
          <a:prstGeom prst="ellipse">
            <a:avLst/>
          </a:prstGeom>
          <a:noFill/>
          <a:ln w="31750">
            <a:solidFill>
              <a:srgbClr val="FF0000"/>
            </a:solidFill>
          </a:ln>
          <a:effectLst>
            <a:outerShdw blurRad="50800" dist="38100" dir="4200000" sx="102000" sy="102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572000" y="2807856"/>
            <a:ext cx="590552" cy="37197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sx="102000" sy="102000" algn="tl" rotWithShape="0">
              <a:prstClr val="black">
                <a:alpha val="5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08219" y="3179833"/>
            <a:ext cx="428232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4200000" sx="102000" sy="102000" algn="tl" rotWithShape="0">
              <a:prstClr val="black">
                <a:alpha val="55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Coverage Year:  Default is forward looking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555884" y="2385505"/>
            <a:ext cx="3091405" cy="397164"/>
          </a:xfrm>
          <a:prstGeom prst="ellipse">
            <a:avLst/>
          </a:prstGeom>
          <a:noFill/>
          <a:ln w="31750">
            <a:solidFill>
              <a:srgbClr val="FF00FF"/>
            </a:solidFill>
          </a:ln>
          <a:effectLst>
            <a:outerShdw blurRad="50800" dist="38100" dir="4200000" sx="102000" sy="102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6988097" y="2782669"/>
            <a:ext cx="590552" cy="37197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sx="102000" sy="102000" algn="tl" rotWithShape="0">
              <a:prstClr val="black">
                <a:alpha val="5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76866" y="3127286"/>
            <a:ext cx="217767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4200000" sx="102000" sy="102000" algn="tl" rotWithShape="0">
              <a:prstClr val="black">
                <a:alpha val="5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 your 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lbs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778044" y="1996171"/>
            <a:ext cx="1124551" cy="397164"/>
          </a:xfrm>
          <a:prstGeom prst="ellipse">
            <a:avLst/>
          </a:prstGeom>
          <a:noFill/>
          <a:ln w="31750">
            <a:solidFill>
              <a:schemeClr val="tx1"/>
            </a:solidFill>
          </a:ln>
          <a:effectLst>
            <a:outerShdw blurRad="50800" dist="38100" dir="4200000" sx="102000" sy="102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endCxn id="20" idx="4"/>
          </p:cNvCxnSpPr>
          <p:nvPr/>
        </p:nvCxnSpPr>
        <p:spPr>
          <a:xfrm flipV="1">
            <a:off x="7901776" y="2393335"/>
            <a:ext cx="438544" cy="5304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sx="102000" sy="102000" algn="tl" rotWithShape="0">
              <a:prstClr val="black">
                <a:alpha val="5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57849" y="2890073"/>
            <a:ext cx="2107130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4200000" sx="102000" sy="102000" algn="tl" rotWithShape="0">
              <a:prstClr val="black">
                <a:alpha val="5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or Spanish?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28650" y="140121"/>
            <a:ext cx="7886700" cy="7218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Contract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Decision:  Already Signed Up</a:t>
            </a:r>
            <a:endParaRPr lang="en-US" sz="40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11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95184" y="6006395"/>
            <a:ext cx="2057400" cy="365125"/>
          </a:xfrm>
        </p:spPr>
        <p:txBody>
          <a:bodyPr/>
          <a:lstStyle/>
          <a:p>
            <a:fld id="{E1CC467F-FFF6-4821-A2F4-4E30E8A13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54182" y="858041"/>
            <a:ext cx="7961168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04" y="1206856"/>
            <a:ext cx="8661191" cy="4982101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2533614" y="2675346"/>
            <a:ext cx="416153" cy="6131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sx="102000" sy="102000" algn="tl" rotWithShape="0">
              <a:prstClr val="black">
                <a:alpha val="5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1416" y="3209224"/>
            <a:ext cx="2358351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outerShdw blurRad="50800" dist="38100" dir="4200000" sx="102000" sy="102000" algn="tl" rotWithShape="0">
              <a:prstClr val="black">
                <a:alpha val="5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Forecast coverage year bi-monthly IOFC’s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5117234" y="3117377"/>
            <a:ext cx="512613" cy="6131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sx="102000" sy="102000" algn="tl" rotWithShape="0">
              <a:prstClr val="black">
                <a:alpha val="5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759671" y="3660225"/>
            <a:ext cx="3653919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4200000" sx="102000" sy="102000" algn="tl" rotWithShape="0">
              <a:prstClr val="black">
                <a:alpha val="5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you want to display the forecast 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 Table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Forecast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107812" y="2675346"/>
            <a:ext cx="2754489" cy="442031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outerShdw blurRad="50800" dist="38100" dir="2700000" sx="102000" sy="102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28818" y="2748045"/>
            <a:ext cx="2223686" cy="369332"/>
          </a:xfrm>
          <a:prstGeom prst="rect">
            <a:avLst/>
          </a:prstGeom>
          <a:solidFill>
            <a:srgbClr val="FF99CC"/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53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view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923456" y="4389433"/>
            <a:ext cx="316089" cy="261589"/>
          </a:xfrm>
          <a:prstGeom prst="ellipse">
            <a:avLst/>
          </a:prstGeom>
          <a:noFill/>
          <a:ln w="2540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6495184" y="4628444"/>
            <a:ext cx="416983" cy="4885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sx="102000" sy="102000" algn="tl" rotWithShape="0">
              <a:prstClr val="black">
                <a:alpha val="5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774744" y="5090957"/>
            <a:ext cx="292960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53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that Jul-Aug 2015 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IOFC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will be less than $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7.00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28650" y="140121"/>
            <a:ext cx="7886700" cy="7218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Contract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Decision:  Already Signed Up</a:t>
            </a:r>
            <a:endParaRPr lang="en-US" sz="40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36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6" grpId="1" animBg="1"/>
      <p:bldP spid="26" grpId="2" animBg="1"/>
      <p:bldP spid="19" grpId="0" animBg="1"/>
      <p:bldP spid="19" grpId="1" animBg="1"/>
      <p:bldP spid="28" grpId="0" animBg="1"/>
      <p:bldP spid="29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212" y="3218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Dairy Marketing and Policy </a:t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DMaP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Group</a:t>
            </a:r>
            <a:endParaRPr lang="en-US" sz="40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225777" y="1357747"/>
            <a:ext cx="8647289" cy="5181165"/>
          </a:xfrm>
        </p:spPr>
        <p:txBody>
          <a:bodyPr>
            <a:no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Inter-university group of dairy economists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Wisconsin: 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 Stephenson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Gould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Cornell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University: 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Novakovic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Michigan State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University: 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Wolfe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Minnesota: 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Bozic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Illinois: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J. Newton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hio State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University: 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Thraen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Penn. State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University: 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Nicholson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Recently awarded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multi-year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oop Agreement with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FSA to provide MPP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educational programming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/>
              <a:t>2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1416" y="1357748"/>
            <a:ext cx="7961168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66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54182" y="858041"/>
            <a:ext cx="7961168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56" y="1015109"/>
            <a:ext cx="8606687" cy="505504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873956" y="2133600"/>
            <a:ext cx="3048000" cy="474133"/>
          </a:xfrm>
          <a:prstGeom prst="ellipse">
            <a:avLst/>
          </a:prstGeom>
          <a:noFill/>
          <a:ln w="25400">
            <a:solidFill>
              <a:srgbClr val="0000FF"/>
            </a:solidFill>
          </a:ln>
          <a:effectLst>
            <a:outerShdw blurRad="50800" dist="38100" dir="2700000" sx="102000" sy="102000" algn="tl" rotWithShape="0">
              <a:prstClr val="black">
                <a:alpha val="5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662311" y="2483555"/>
            <a:ext cx="1083733" cy="338667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outerShdw blurRad="50800" dist="38100" dir="2700000" sx="102000" sy="102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258712" y="4514333"/>
            <a:ext cx="3008488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6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IOFC’s with 25% probability of being below forecast IOFC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2381956" y="3795784"/>
            <a:ext cx="645746" cy="71854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sx="102000" sy="102000" algn="tl" rotWithShape="0">
              <a:prstClr val="black">
                <a:alpha val="5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339645" y="3094992"/>
            <a:ext cx="3008488" cy="646331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6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IOFC’s with 25% probability of being above forecast IOFC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Arrow Connector 34"/>
          <p:cNvCxnSpPr>
            <a:stCxn id="34" idx="1"/>
          </p:cNvCxnSpPr>
          <p:nvPr/>
        </p:nvCxnSpPr>
        <p:spPr>
          <a:xfrm flipH="1">
            <a:off x="4662311" y="3418158"/>
            <a:ext cx="677334" cy="3776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sx="102000" sy="102000" algn="tl" rotWithShape="0">
              <a:prstClr val="black">
                <a:alpha val="5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257256" y="4155058"/>
            <a:ext cx="838744" cy="6824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sx="102000" sy="102000" algn="tl" rotWithShape="0">
              <a:prstClr val="black">
                <a:alpha val="5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34766" y="4837498"/>
            <a:ext cx="2486578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6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Predicted/Forecast IOFC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309" y="2647760"/>
            <a:ext cx="2056973" cy="369332"/>
          </a:xfrm>
          <a:prstGeom prst="rect">
            <a:avLst/>
          </a:prstGeom>
          <a:solidFill>
            <a:srgbClr val="FF99CC"/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53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Forecast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 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iew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28650" y="140121"/>
            <a:ext cx="7886700" cy="721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Contract Decision:  Already Signed Up</a:t>
            </a:r>
            <a:endParaRPr lang="en-US" sz="40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96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4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733778" y="1018599"/>
            <a:ext cx="7653866" cy="3350201"/>
          </a:xfrm>
        </p:spPr>
        <p:txBody>
          <a:bodyPr>
            <a:no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you have looked at likely IOFC margins via the 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Forecast Margin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of the program, what are expected: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6125" lvl="1" indent="-288925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Premium costs for a particular policy?</a:t>
            </a:r>
          </a:p>
          <a:p>
            <a:pPr marL="746125" lvl="1" indent="-288925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 returns for that policy (= Payments – Costs)</a:t>
            </a:r>
          </a:p>
          <a:p>
            <a:pPr marL="288925" indent="-288925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answer the above, click on the 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Selected Coverage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portion of the program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54182" y="858041"/>
            <a:ext cx="7961168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54" y="5144774"/>
            <a:ext cx="8596024" cy="139413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2348089" y="4730044"/>
            <a:ext cx="2359378" cy="123048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sx="102000" sy="102000" algn="tl" rotWithShape="0">
              <a:prstClr val="black">
                <a:alpha val="5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8650" y="140121"/>
            <a:ext cx="7886700" cy="7218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Contract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Decision:  Already Signed Up</a:t>
            </a:r>
            <a:endParaRPr lang="en-US" sz="40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74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54182" y="858041"/>
            <a:ext cx="7961168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5" y="1773382"/>
            <a:ext cx="9036803" cy="4765531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 noChangeAspect="1"/>
          </p:cNvSpPr>
          <p:nvPr>
            <p:ph idx="1"/>
          </p:nvPr>
        </p:nvSpPr>
        <p:spPr>
          <a:xfrm>
            <a:off x="303106" y="998075"/>
            <a:ext cx="8445783" cy="680891"/>
          </a:xfrm>
        </p:spPr>
        <p:txBody>
          <a:bodyPr>
            <a:no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2013 design decision the 2012 data is history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3075709" y="2964873"/>
            <a:ext cx="1228436" cy="314036"/>
          </a:xfrm>
          <a:prstGeom prst="ellipse">
            <a:avLst/>
          </a:prstGeom>
          <a:noFill/>
          <a:ln w="31750">
            <a:solidFill>
              <a:srgbClr val="0000FF"/>
            </a:solidFill>
          </a:ln>
          <a:effectLst>
            <a:outerShdw blurRad="50800" dist="38100" dir="2700000" sx="102000" sy="102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endCxn id="9" idx="7"/>
          </p:cNvCxnSpPr>
          <p:nvPr/>
        </p:nvCxnSpPr>
        <p:spPr>
          <a:xfrm flipH="1">
            <a:off x="4124245" y="1468582"/>
            <a:ext cx="1149720" cy="154228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sx="102000" sy="102000" algn="tl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1477489" y="3851564"/>
            <a:ext cx="813129" cy="831272"/>
          </a:xfrm>
          <a:custGeom>
            <a:avLst/>
            <a:gdLst>
              <a:gd name="connsiteX0" fmla="*/ 194293 w 813129"/>
              <a:gd name="connsiteY0" fmla="*/ 831272 h 831272"/>
              <a:gd name="connsiteX1" fmla="*/ 37275 w 813129"/>
              <a:gd name="connsiteY1" fmla="*/ 240145 h 831272"/>
              <a:gd name="connsiteX2" fmla="*/ 813129 w 813129"/>
              <a:gd name="connsiteY2" fmla="*/ 0 h 831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3129" h="831272">
                <a:moveTo>
                  <a:pt x="194293" y="831272"/>
                </a:moveTo>
                <a:cubicBezTo>
                  <a:pt x="64214" y="604981"/>
                  <a:pt x="-65864" y="378690"/>
                  <a:pt x="37275" y="240145"/>
                </a:cubicBezTo>
                <a:cubicBezTo>
                  <a:pt x="140414" y="101600"/>
                  <a:pt x="476771" y="50800"/>
                  <a:pt x="813129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  <a:effectLst>
            <a:outerShdw blurRad="50800" dist="38100" dir="2700000" sx="102000" sy="102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28650" y="3482232"/>
            <a:ext cx="581314" cy="2852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sx="102000" sy="102000" algn="tl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5163127" y="3943927"/>
            <a:ext cx="415637" cy="914400"/>
          </a:xfrm>
          <a:custGeom>
            <a:avLst/>
            <a:gdLst>
              <a:gd name="connsiteX0" fmla="*/ 0 w 415637"/>
              <a:gd name="connsiteY0" fmla="*/ 914400 h 914400"/>
              <a:gd name="connsiteX1" fmla="*/ 415637 w 415637"/>
              <a:gd name="connsiteY1" fmla="*/ 508000 h 914400"/>
              <a:gd name="connsiteX2" fmla="*/ 0 w 415637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5637" h="914400">
                <a:moveTo>
                  <a:pt x="0" y="914400"/>
                </a:moveTo>
                <a:cubicBezTo>
                  <a:pt x="207818" y="787400"/>
                  <a:pt x="415637" y="660400"/>
                  <a:pt x="415637" y="508000"/>
                </a:cubicBezTo>
                <a:cubicBezTo>
                  <a:pt x="415637" y="355600"/>
                  <a:pt x="207818" y="177800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  <a:effectLst>
            <a:outerShdw blurRad="50800" dist="38100" dir="2700000" sx="102000" sy="102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7305964" y="3943927"/>
            <a:ext cx="711200" cy="117393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sx="102000" sy="102000" algn="tl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9503" y="3121891"/>
            <a:ext cx="141042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5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IOFC Target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3562" y="4682836"/>
            <a:ext cx="263236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5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Contract Costs = Premium + $100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89927" y="4867502"/>
            <a:ext cx="205509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5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 Payments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2357" y="5099276"/>
            <a:ext cx="213359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5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 Payments – Contract Costs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090356" y="6118578"/>
            <a:ext cx="440267" cy="442913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outerShdw blurRad="50800" dist="38100" dir="2700000" sx="102000" sy="102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921956" y="6188363"/>
            <a:ext cx="1157111" cy="1679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sx="102000" sy="102000" algn="tl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662189" y="5819031"/>
            <a:ext cx="3416320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55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Move this icon to set 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Coverage %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628650" y="140121"/>
            <a:ext cx="7886700" cy="7218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Contract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Decision:  Already Signed Up</a:t>
            </a:r>
            <a:endParaRPr lang="en-US" sz="40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83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  <p:bldP spid="26" grpId="0" animBg="1"/>
      <p:bldP spid="22" grpId="0" animBg="1"/>
      <p:bldP spid="16" grpId="0" animBg="1"/>
      <p:bldP spid="25" grpId="0" animBg="1"/>
      <p:bldP spid="27" grpId="0" animBg="1"/>
      <p:bldP spid="31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77" y="1680907"/>
            <a:ext cx="8864778" cy="486959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54182" y="858041"/>
            <a:ext cx="7961168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 noChangeAspect="1"/>
          </p:cNvSpPr>
          <p:nvPr>
            <p:ph idx="1"/>
          </p:nvPr>
        </p:nvSpPr>
        <p:spPr>
          <a:xfrm>
            <a:off x="158043" y="1018600"/>
            <a:ext cx="8809111" cy="680891"/>
          </a:xfrm>
        </p:spPr>
        <p:txBody>
          <a:bodyPr>
            <a:no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 design parameters:  % Coverage/IOFC Target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4678731" y="2886251"/>
            <a:ext cx="1228436" cy="314036"/>
          </a:xfrm>
          <a:prstGeom prst="ellipse">
            <a:avLst/>
          </a:prstGeom>
          <a:noFill/>
          <a:ln w="31750">
            <a:solidFill>
              <a:srgbClr val="0000FF"/>
            </a:solidFill>
          </a:ln>
          <a:effectLst>
            <a:outerShdw blurRad="50800" dist="38100" dir="2700000" sx="102000" sy="102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endCxn id="9" idx="1"/>
          </p:cNvCxnSpPr>
          <p:nvPr/>
        </p:nvCxnSpPr>
        <p:spPr>
          <a:xfrm>
            <a:off x="2290618" y="1509935"/>
            <a:ext cx="2568013" cy="14223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sx="102000" sy="102000" algn="tl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1088895" y="3840306"/>
            <a:ext cx="813129" cy="831272"/>
          </a:xfrm>
          <a:custGeom>
            <a:avLst/>
            <a:gdLst>
              <a:gd name="connsiteX0" fmla="*/ 194293 w 813129"/>
              <a:gd name="connsiteY0" fmla="*/ 831272 h 831272"/>
              <a:gd name="connsiteX1" fmla="*/ 37275 w 813129"/>
              <a:gd name="connsiteY1" fmla="*/ 240145 h 831272"/>
              <a:gd name="connsiteX2" fmla="*/ 813129 w 813129"/>
              <a:gd name="connsiteY2" fmla="*/ 0 h 831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3129" h="831272">
                <a:moveTo>
                  <a:pt x="194293" y="831272"/>
                </a:moveTo>
                <a:cubicBezTo>
                  <a:pt x="64214" y="604981"/>
                  <a:pt x="-65864" y="378690"/>
                  <a:pt x="37275" y="240145"/>
                </a:cubicBezTo>
                <a:cubicBezTo>
                  <a:pt x="140414" y="101600"/>
                  <a:pt x="476771" y="50800"/>
                  <a:pt x="813129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  <a:effectLst>
            <a:outerShdw blurRad="50800" dist="38100" dir="2700000" sx="102000" sy="102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764116" y="3392721"/>
            <a:ext cx="581314" cy="2852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sx="102000" sy="102000" algn="tl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4767319" y="3824953"/>
            <a:ext cx="415637" cy="914400"/>
          </a:xfrm>
          <a:custGeom>
            <a:avLst/>
            <a:gdLst>
              <a:gd name="connsiteX0" fmla="*/ 0 w 415637"/>
              <a:gd name="connsiteY0" fmla="*/ 914400 h 914400"/>
              <a:gd name="connsiteX1" fmla="*/ 415637 w 415637"/>
              <a:gd name="connsiteY1" fmla="*/ 508000 h 914400"/>
              <a:gd name="connsiteX2" fmla="*/ 0 w 415637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5637" h="914400">
                <a:moveTo>
                  <a:pt x="0" y="914400"/>
                </a:moveTo>
                <a:cubicBezTo>
                  <a:pt x="207818" y="787400"/>
                  <a:pt x="415637" y="660400"/>
                  <a:pt x="415637" y="508000"/>
                </a:cubicBezTo>
                <a:cubicBezTo>
                  <a:pt x="415637" y="355600"/>
                  <a:pt x="207818" y="177800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  <a:effectLst>
            <a:outerShdw blurRad="50800" dist="38100" dir="2700000" sx="102000" sy="102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6211366" y="3893729"/>
            <a:ext cx="711200" cy="117393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sx="102000" sy="102000" algn="tl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4969" y="3032380"/>
            <a:ext cx="141042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5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IOFC Target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4969" y="4671578"/>
            <a:ext cx="263303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5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Contract Costs = Premium + $100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94119" y="4748528"/>
            <a:ext cx="205509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5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Forecast Payments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03949" y="5053968"/>
            <a:ext cx="2064407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5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Forecast Payments – Contract Costs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29540" y="4255942"/>
            <a:ext cx="1842872" cy="646331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5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Actual Payments – Contract Costs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7852984" y="3868414"/>
            <a:ext cx="275016" cy="3875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sx="102000" sy="102000" algn="tl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248402" y="6118578"/>
            <a:ext cx="440267" cy="442913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outerShdw blurRad="50800" dist="38100" dir="2700000" sx="102000" sy="102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080002" y="6188363"/>
            <a:ext cx="1157111" cy="1679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sx="102000" sy="102000" algn="tl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820235" y="5819031"/>
            <a:ext cx="3416320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55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Move this icon to set Coverage %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628650" y="140121"/>
            <a:ext cx="7886700" cy="7218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Contract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Decision:  Already Signed Up</a:t>
            </a:r>
            <a:endParaRPr lang="en-US" sz="40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84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  <p:bldP spid="26" grpId="0" animBg="1"/>
      <p:bldP spid="22" grpId="0" animBg="1"/>
      <p:bldP spid="16" grpId="0" animBg="1"/>
      <p:bldP spid="25" grpId="0" animBg="1"/>
      <p:bldP spid="27" grpId="0" animBg="1"/>
      <p:bldP spid="28" grpId="0" animBg="1"/>
      <p:bldP spid="33" grpId="0" animBg="1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925689" y="1210510"/>
            <a:ext cx="6931378" cy="36888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 producer is not a currently enrolled in 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MPP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801688" lvl="1" indent="-344488">
              <a:spcBef>
                <a:spcPts val="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want to compare 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LGM-Dairy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MPP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given restriction of not being able to enroll in both</a:t>
            </a:r>
          </a:p>
          <a:p>
            <a:pPr marL="801688" lvl="1" indent="-344488">
              <a:spcBef>
                <a:spcPts val="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can enroll for any year up to and including 2018 </a:t>
            </a:r>
          </a:p>
          <a:p>
            <a:pPr marL="1258888" lvl="2" indent="-344488">
              <a:spcBef>
                <a:spcPts val="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enrolled, operation is enrolled until end of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54182" y="858041"/>
            <a:ext cx="7961168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140121"/>
            <a:ext cx="7886700" cy="7218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Contract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Decision:  Considering Sign-Up</a:t>
            </a:r>
            <a:endParaRPr lang="en-US" sz="40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4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417689" y="1018600"/>
            <a:ext cx="7879644" cy="1510112"/>
          </a:xfrm>
        </p:spPr>
        <p:txBody>
          <a:bodyPr>
            <a:noAutofit/>
          </a:bodyPr>
          <a:lstStyle/>
          <a:p>
            <a:pPr marL="344488" indent="-344488">
              <a:spcBef>
                <a:spcPts val="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MPP decision tool allows immediate access to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LGM-Dairy Analyzer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 program:</a:t>
            </a:r>
          </a:p>
          <a:p>
            <a:pPr marL="344488" indent="-344488">
              <a:spcBef>
                <a:spcPts val="0"/>
              </a:spcBef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4488" indent="-344488">
              <a:spcBef>
                <a:spcPts val="0"/>
              </a:spcBef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4488" indent="-344488">
              <a:spcBef>
                <a:spcPts val="0"/>
              </a:spcBef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4488" indent="-344488">
              <a:spcBef>
                <a:spcPts val="0"/>
              </a:spcBef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4488" indent="-344488">
              <a:spcBef>
                <a:spcPts val="0"/>
              </a:spcBef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4488" indent="-344488">
              <a:spcBef>
                <a:spcPts val="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you click on the above you are directed to the following web page: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54182" y="858041"/>
            <a:ext cx="7961168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140121"/>
            <a:ext cx="7886700" cy="7218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Contract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Decision:  Considering Sign-Up</a:t>
            </a:r>
            <a:endParaRPr lang="en-US" sz="40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91" y="3043412"/>
            <a:ext cx="8895644" cy="137730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14399" y="3157578"/>
            <a:ext cx="488501" cy="407376"/>
          </a:xfrm>
          <a:prstGeom prst="ellipse">
            <a:avLst/>
          </a:prstGeom>
          <a:noFill/>
          <a:ln w="31750">
            <a:solidFill>
              <a:srgbClr val="0000FF"/>
            </a:solidFill>
          </a:ln>
          <a:effectLst>
            <a:outerShdw blurRad="50800" dist="38100" dir="2700000" sx="102000" sy="102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402900" y="1907822"/>
            <a:ext cx="2186968" cy="12497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sx="102000" sy="102000" algn="tl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64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54182" y="858041"/>
            <a:ext cx="7961168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140121"/>
            <a:ext cx="7886700" cy="7218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Contract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Decision:  Considering Sign-Up</a:t>
            </a:r>
            <a:endParaRPr lang="en-US" sz="40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58" y="985131"/>
            <a:ext cx="8915683" cy="467060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986844" y="1723889"/>
            <a:ext cx="1952978" cy="522600"/>
          </a:xfrm>
          <a:prstGeom prst="ellipse">
            <a:avLst/>
          </a:prstGeom>
          <a:noFill/>
          <a:ln w="31750">
            <a:solidFill>
              <a:srgbClr val="FF0000"/>
            </a:solidFill>
          </a:ln>
          <a:effectLst>
            <a:outerShdw blurRad="50800" dist="38100" dir="2700000" sx="102000" sy="102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700035" y="2412132"/>
            <a:ext cx="449569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5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for comparing 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LGM-Dairy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endParaRPr lang="en-US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>
            <a:stCxn id="14" idx="1"/>
          </p:cNvCxnSpPr>
          <p:nvPr/>
        </p:nvCxnSpPr>
        <p:spPr>
          <a:xfrm flipH="1" flipV="1">
            <a:off x="3081869" y="2291646"/>
            <a:ext cx="618166" cy="3051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sx="102000" sy="102000" algn="tl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7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37867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48666" y="135468"/>
            <a:ext cx="4820355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5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more assistance with 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LGM-Dairy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you may want to have your clients</a:t>
            </a:r>
          </a:p>
          <a:p>
            <a:pPr marL="169863" lvl="1" indent="-169863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 the full 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LGM-Dairy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website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future.aae.wisc.edu/lgm_dairy.html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9863" lvl="1" indent="-169863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 Prof. Gould using information to follow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347" y="11977"/>
            <a:ext cx="8879306" cy="770021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 Information</a:t>
            </a:r>
            <a:endParaRPr lang="en-US" sz="40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12542" y="6378770"/>
            <a:ext cx="8250164" cy="0"/>
          </a:xfrm>
          <a:prstGeom prst="line">
            <a:avLst/>
          </a:prstGeom>
          <a:ln w="666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91" y="5574444"/>
            <a:ext cx="2240572" cy="458029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463590" y="1049114"/>
            <a:ext cx="5063370" cy="363963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Brian W. Gould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bwgould@wisc.edu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(608)263-3212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Information: 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Dairy Marketing  and Policy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DMaP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dairy economist group website: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www.dairymarkets.org/mpp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www.farmdocdaily.llinois.edu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www.clsolutions.co.uk/image/cache/data/risk_assessment-780x7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213" y="1180678"/>
            <a:ext cx="3160797" cy="31607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4382" y="5559366"/>
            <a:ext cx="813518" cy="364388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537" y="5629916"/>
            <a:ext cx="2042763" cy="4593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/>
              <a:t>28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626" y="4655105"/>
            <a:ext cx="1452292" cy="4625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4" descr="F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33324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www.ncrme.org/images/NCRME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670" y="4495539"/>
            <a:ext cx="796712" cy="7967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99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694" y="463231"/>
            <a:ext cx="8879306" cy="5660478"/>
          </a:xfrm>
        </p:spPr>
        <p:txBody>
          <a:bodyPr anchor="t" anchorCtr="1">
            <a:noAutofit/>
          </a:bodyPr>
          <a:lstStyle/>
          <a:p>
            <a:pPr algn="l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extension education efforts supported by the following:</a:t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USDA grant is acknowledged: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USDA-NIFA Award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Number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2012-49200-20032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42" y="1813853"/>
            <a:ext cx="2648504" cy="5414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528" y="2851577"/>
            <a:ext cx="2079864" cy="5774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8" name="Picture 4" descr="F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9" y="2851577"/>
            <a:ext cx="1242291" cy="12422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ncrme.org/images/NCRME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212" y="2851578"/>
            <a:ext cx="1295549" cy="12955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95" y="1832143"/>
            <a:ext cx="2534456" cy="56987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9049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0121"/>
            <a:ext cx="7886700" cy="721892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Resources</a:t>
            </a:r>
            <a:endParaRPr lang="en-US" sz="40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710210" y="1018600"/>
            <a:ext cx="7237168" cy="57028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purpose of this presentation is to</a:t>
            </a:r>
          </a:p>
          <a:p>
            <a:pPr marL="801688" lvl="1" indent="-344488">
              <a:spcBef>
                <a:spcPts val="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Familiarize you with resources developed by the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DMaP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</a:t>
            </a:r>
          </a:p>
          <a:p>
            <a:pPr marL="801688" lvl="1" indent="-344488">
              <a:spcBef>
                <a:spcPts val="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Alert you to resources available should questions concerning LGM-Dairy brought up by your clients</a:t>
            </a:r>
          </a:p>
          <a:p>
            <a:pPr marL="801688" lvl="1" indent="-344488">
              <a:spcBef>
                <a:spcPts val="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contact information</a:t>
            </a:r>
          </a:p>
          <a:p>
            <a:pPr marL="1258888" lvl="2" indent="-344488">
              <a:spcBef>
                <a:spcPts val="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provide more detail</a:t>
            </a:r>
          </a:p>
          <a:p>
            <a:pPr marL="1258888" lvl="2" indent="-344488">
              <a:spcBef>
                <a:spcPts val="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refer your clients should complicated questions be raised</a:t>
            </a:r>
          </a:p>
          <a:p>
            <a:pPr marL="344488" indent="-344488">
              <a:spcBef>
                <a:spcPts val="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presentation can be obtained from the following URL within the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DMaP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website: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endParaRPr lang="en-US" sz="19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/>
              <a:t>4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54182" y="858041"/>
            <a:ext cx="7961168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78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927" y="-168443"/>
            <a:ext cx="8876146" cy="1325563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Agricultural Act of 2014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083" y="997026"/>
            <a:ext cx="7356187" cy="57887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Besides creating the </a:t>
            </a:r>
            <a:r>
              <a:rPr lang="en-US" sz="3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program: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Creates</a:t>
            </a:r>
            <a:r>
              <a:rPr lang="en-US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dairy product donation program in effect when 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ncome 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 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eed 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ost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IOFC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below $4/cwt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7113" lvl="2" indent="-284163">
              <a:lnSpc>
                <a:spcPct val="10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Secretary has considerable latitude in determining purchased dairy product amounts</a:t>
            </a:r>
          </a:p>
          <a:p>
            <a:pPr marL="1027113" lvl="2" indent="-284163">
              <a:lnSpc>
                <a:spcPct val="10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Unlike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program p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urchases cannot enter commercial market but must be donated</a:t>
            </a:r>
          </a:p>
          <a:p>
            <a:pPr lvl="1">
              <a:lnSpc>
                <a:spcPct val="100000"/>
              </a:lnSpc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Repeals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MILC</a:t>
            </a:r>
            <a:r>
              <a:rPr lang="en-US" sz="28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operational</a:t>
            </a:r>
          </a:p>
          <a:p>
            <a:pPr lvl="1">
              <a:lnSpc>
                <a:spcPct val="100000"/>
              </a:lnSpc>
            </a:pPr>
            <a:r>
              <a:rPr lang="en-US" i="1" dirty="0">
                <a:solidFill>
                  <a:srgbClr val="FF0000"/>
                </a:solidFill>
              </a:rPr>
              <a:t>Repeals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Dairy product price support program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/>
              <a:t>5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54182" y="831273"/>
            <a:ext cx="7961168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1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440" y="973933"/>
            <a:ext cx="7285942" cy="47946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Besides creating the 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MPP</a:t>
            </a:r>
            <a:r>
              <a:rPr lang="en-US" dirty="0"/>
              <a:t> program: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Repeals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Dairy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export incentive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program (i.e., the DEIP program)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Renews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Dairy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forward pricing program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Class II – Class IV milk purchased by private dairy product manufacturers</a:t>
            </a:r>
          </a:p>
          <a:p>
            <a:pPr marL="801688" lvl="1" indent="-3444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Cooperatives have always had this ability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Allows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Establishment of a P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otential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 Federal Order</a:t>
            </a:r>
          </a:p>
          <a:p>
            <a:pPr marL="801688" lvl="1" indent="-3444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 language as to how to transition but little detail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/>
              <a:t>6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54182" y="831273"/>
            <a:ext cx="7961168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3927" y="-168443"/>
            <a:ext cx="8876146" cy="1325563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Agricultural Act of 2014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44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0121"/>
            <a:ext cx="7886700" cy="721892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Resources</a:t>
            </a:r>
            <a:endParaRPr lang="en-US" sz="40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628650" y="858041"/>
            <a:ext cx="7886700" cy="5935357"/>
          </a:xfrm>
        </p:spPr>
        <p:txBody>
          <a:bodyPr>
            <a:no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Anticipated alternative information and educational resources available from: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FSA-based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 organizations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Cooperatives/private processors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faculty/extension staff</a:t>
            </a:r>
          </a:p>
          <a:p>
            <a:pPr lvl="2"/>
            <a:r>
              <a:rPr lang="en-US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DMaP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dairy economists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group:</a:t>
            </a:r>
          </a:p>
          <a:p>
            <a:pPr marL="914400" lvl="2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http://dairymarkets.org/MPP</a:t>
            </a:r>
            <a:endParaRPr lang="en-US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 credit system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firms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become aware of websites/other resources send a note to </a:t>
            </a:r>
            <a:r>
              <a:rPr lang="en-US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DMaP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team member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9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/>
              <a:t>7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54182" y="858041"/>
            <a:ext cx="7961168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30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0121"/>
            <a:ext cx="7886700" cy="721892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DMaP</a:t>
            </a:r>
            <a:r>
              <a:rPr lang="en-US" sz="4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MPP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endParaRPr lang="en-US" sz="40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933450" y="1196708"/>
            <a:ext cx="6799439" cy="4052626"/>
          </a:xfrm>
        </p:spPr>
        <p:txBody>
          <a:bodyPr>
            <a:no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have a dedicated 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MPP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website:</a:t>
            </a:r>
          </a:p>
          <a:p>
            <a:pPr marL="857250" lvl="1" indent="-400050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http://www.dairymarkets.org/MPP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 on that website are links to two software systems designed explicitly to help your clients better understand the 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MPP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program</a:t>
            </a:r>
          </a:p>
          <a:p>
            <a:pPr marL="801688" lvl="1" indent="-344488"/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MPP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Dashboard</a:t>
            </a:r>
          </a:p>
          <a:p>
            <a:pPr marL="801688" lvl="1" indent="-344488"/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MPP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Purchase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ecision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ool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9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/>
              <a:t>8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54182" y="858041"/>
            <a:ext cx="7961168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05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0121"/>
            <a:ext cx="7886700" cy="72189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Dashboard</a:t>
            </a:r>
            <a:endParaRPr lang="en-US" sz="40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554182" y="1018599"/>
            <a:ext cx="7867329" cy="398237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 system used to undertake 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what-if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of analysis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have been the outcome if 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MPP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 been available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starting in 2000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spcBef>
                <a:spcPts val="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gnore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impact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MPP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 would have had on historical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milk production amounts</a:t>
            </a:r>
          </a:p>
          <a:p>
            <a:pPr>
              <a:spcBef>
                <a:spcPts val="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identical versions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available: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Web-based: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US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farmdocdaily.illinois.edu/tools/flash_dairy_dashboard_010514.html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/>
              <a:t>9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54182" y="858041"/>
            <a:ext cx="7961168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86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5353</TotalTime>
  <Words>1057</Words>
  <Application>Microsoft Office PowerPoint</Application>
  <PresentationFormat>On-screen Show (4:3)</PresentationFormat>
  <Paragraphs>189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Analysis of the MPP Program:   Available Software and Website Resources  Prof. Brian W. Gould Department of Agricultural and Applied Economics University of Wisconsin-Madison University of Wisconsin Extension    August 27, 2014 Farm Services Agency USDA Rothschild, WI</vt:lpstr>
      <vt:lpstr>Dairy Marketing and Policy  (DMaP) Group</vt:lpstr>
      <vt:lpstr>Our MPP extension education efforts supported by the following:       The following USDA grant is acknowledged: USDA-NIFA Award Number 2012-49200-20032    </vt:lpstr>
      <vt:lpstr>MPP Resources</vt:lpstr>
      <vt:lpstr>Agricultural Act of 2014</vt:lpstr>
      <vt:lpstr>Agricultural Act of 2014</vt:lpstr>
      <vt:lpstr>MPP Resources</vt:lpstr>
      <vt:lpstr>DMaP MPP Resources</vt:lpstr>
      <vt:lpstr>The MPP Dashboard</vt:lpstr>
      <vt:lpstr>The MPP Dashboard</vt:lpstr>
      <vt:lpstr>The MPP Dashboard</vt:lpstr>
      <vt:lpstr>The MPP Dashboard</vt:lpstr>
      <vt:lpstr>The MPP Dashboard</vt:lpstr>
      <vt:lpstr>The MPP Dashboard</vt:lpstr>
      <vt:lpstr>The MPP Dashboard</vt:lpstr>
      <vt:lpstr>The MPP Participation Decision</vt:lpstr>
      <vt:lpstr>Contract Decision:  Already Signed Up</vt:lpstr>
      <vt:lpstr>Contract Decision:  Already Signed Up</vt:lpstr>
      <vt:lpstr>Contract Decision:  Already Signed Up</vt:lpstr>
      <vt:lpstr>PowerPoint Presentation</vt:lpstr>
      <vt:lpstr>Contract Decision:  Already Signed Up</vt:lpstr>
      <vt:lpstr>Contract Decision:  Already Signed Up</vt:lpstr>
      <vt:lpstr>Contract Decision:  Already Signed Up</vt:lpstr>
      <vt:lpstr>Contract Decision:  Considering Sign-Up</vt:lpstr>
      <vt:lpstr>Contract Decision:  Considering Sign-Up</vt:lpstr>
      <vt:lpstr>Contract Decision:  Considering Sign-Up</vt:lpstr>
      <vt:lpstr>PowerPoint Presentation</vt:lpstr>
      <vt:lpstr>Contact Information</vt:lpstr>
    </vt:vector>
  </TitlesOfParts>
  <Company>UW-AAE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W. Gould</dc:creator>
  <cp:lastModifiedBy>Gould, Brian W.</cp:lastModifiedBy>
  <cp:revision>399</cp:revision>
  <cp:lastPrinted>2014-08-22T16:30:09Z</cp:lastPrinted>
  <dcterms:created xsi:type="dcterms:W3CDTF">2014-02-11T18:18:47Z</dcterms:created>
  <dcterms:modified xsi:type="dcterms:W3CDTF">2014-08-22T18:29:09Z</dcterms:modified>
</cp:coreProperties>
</file>